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(null)" ContentType="image/x-emf"/>
  <Default Extension="wdp" ContentType="image/vnd.ms-photo"/>
  <Default Extension="tiff" ContentType="image/tiff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82" r:id="rId2"/>
  </p:sldMasterIdLst>
  <p:notesMasterIdLst>
    <p:notesMasterId r:id="rId91"/>
  </p:notesMasterIdLst>
  <p:handoutMasterIdLst>
    <p:handoutMasterId r:id="rId92"/>
  </p:handoutMasterIdLst>
  <p:sldIdLst>
    <p:sldId id="256" r:id="rId3"/>
    <p:sldId id="492" r:id="rId4"/>
    <p:sldId id="506" r:id="rId5"/>
    <p:sldId id="481" r:id="rId6"/>
    <p:sldId id="482" r:id="rId7"/>
    <p:sldId id="483" r:id="rId8"/>
    <p:sldId id="529" r:id="rId9"/>
    <p:sldId id="524" r:id="rId10"/>
    <p:sldId id="359" r:id="rId11"/>
    <p:sldId id="532" r:id="rId12"/>
    <p:sldId id="354" r:id="rId13"/>
    <p:sldId id="355" r:id="rId14"/>
    <p:sldId id="531" r:id="rId15"/>
    <p:sldId id="360" r:id="rId16"/>
    <p:sldId id="559" r:id="rId17"/>
    <p:sldId id="388" r:id="rId18"/>
    <p:sldId id="393" r:id="rId19"/>
    <p:sldId id="560" r:id="rId20"/>
    <p:sldId id="533" r:id="rId21"/>
    <p:sldId id="446" r:id="rId22"/>
    <p:sldId id="534" r:id="rId23"/>
    <p:sldId id="535" r:id="rId24"/>
    <p:sldId id="394" r:id="rId25"/>
    <p:sldId id="426" r:id="rId26"/>
    <p:sldId id="540" r:id="rId27"/>
    <p:sldId id="454" r:id="rId28"/>
    <p:sldId id="428" r:id="rId29"/>
    <p:sldId id="536" r:id="rId30"/>
    <p:sldId id="541" r:id="rId31"/>
    <p:sldId id="542" r:id="rId32"/>
    <p:sldId id="543" r:id="rId33"/>
    <p:sldId id="427" r:id="rId34"/>
    <p:sldId id="545" r:id="rId35"/>
    <p:sldId id="544" r:id="rId36"/>
    <p:sldId id="429" r:id="rId37"/>
    <p:sldId id="430" r:id="rId38"/>
    <p:sldId id="431" r:id="rId39"/>
    <p:sldId id="432" r:id="rId40"/>
    <p:sldId id="546" r:id="rId41"/>
    <p:sldId id="561" r:id="rId42"/>
    <p:sldId id="547" r:id="rId43"/>
    <p:sldId id="548" r:id="rId44"/>
    <p:sldId id="549" r:id="rId45"/>
    <p:sldId id="435" r:id="rId46"/>
    <p:sldId id="550" r:id="rId47"/>
    <p:sldId id="471" r:id="rId48"/>
    <p:sldId id="552" r:id="rId49"/>
    <p:sldId id="553" r:id="rId50"/>
    <p:sldId id="554" r:id="rId51"/>
    <p:sldId id="472" r:id="rId52"/>
    <p:sldId id="555" r:id="rId53"/>
    <p:sldId id="556" r:id="rId54"/>
    <p:sldId id="537" r:id="rId55"/>
    <p:sldId id="438" r:id="rId56"/>
    <p:sldId id="439" r:id="rId57"/>
    <p:sldId id="440" r:id="rId58"/>
    <p:sldId id="441" r:id="rId59"/>
    <p:sldId id="406" r:id="rId60"/>
    <p:sldId id="445" r:id="rId61"/>
    <p:sldId id="407" r:id="rId62"/>
    <p:sldId id="451" r:id="rId63"/>
    <p:sldId id="452" r:id="rId64"/>
    <p:sldId id="453" r:id="rId65"/>
    <p:sldId id="415" r:id="rId66"/>
    <p:sldId id="418" r:id="rId67"/>
    <p:sldId id="419" r:id="rId68"/>
    <p:sldId id="420" r:id="rId69"/>
    <p:sldId id="421" r:id="rId70"/>
    <p:sldId id="422" r:id="rId71"/>
    <p:sldId id="423" r:id="rId72"/>
    <p:sldId id="424" r:id="rId73"/>
    <p:sldId id="425" r:id="rId74"/>
    <p:sldId id="455" r:id="rId75"/>
    <p:sldId id="456" r:id="rId76"/>
    <p:sldId id="457" r:id="rId77"/>
    <p:sldId id="458" r:id="rId78"/>
    <p:sldId id="459" r:id="rId79"/>
    <p:sldId id="460" r:id="rId80"/>
    <p:sldId id="461" r:id="rId81"/>
    <p:sldId id="462" r:id="rId82"/>
    <p:sldId id="464" r:id="rId83"/>
    <p:sldId id="465" r:id="rId84"/>
    <p:sldId id="466" r:id="rId85"/>
    <p:sldId id="467" r:id="rId86"/>
    <p:sldId id="468" r:id="rId87"/>
    <p:sldId id="558" r:id="rId88"/>
    <p:sldId id="463" r:id="rId89"/>
    <p:sldId id="530" r:id="rId90"/>
  </p:sldIdLst>
  <p:sldSz cx="12192000" cy="6858000"/>
  <p:notesSz cx="6858000" cy="9144000"/>
  <p:defaultTextStyle>
    <a:defPPr>
      <a:defRPr lang="en-US">
        <a:uFillTx/>
      </a:defRPr>
    </a:defPPr>
    <a:lvl1pPr marL="0" algn="l" defTabSz="914400" rtl="0" eaLnBrk="1" latinLnBrk="0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srgbClr val="000000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srgbClr val="000000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srgbClr val="000000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38"/>
    <p:restoredTop sz="89152"/>
  </p:normalViewPr>
  <p:slideViewPr>
    <p:cSldViewPr snapToGrid="0" snapToObjects="1">
      <p:cViewPr>
        <p:scale>
          <a:sx n="96" d="100"/>
          <a:sy n="96" d="100"/>
        </p:scale>
        <p:origin x="1384" y="1040"/>
      </p:cViewPr>
      <p:guideLst/>
    </p:cSldViewPr>
  </p:slideViewPr>
  <p:notesTextViewPr>
    <p:cViewPr>
      <p:scale>
        <a:sx n="110" d="100"/>
        <a:sy n="110" d="100"/>
      </p:scale>
      <p:origin x="0" y="0"/>
    </p:cViewPr>
  </p:notesTextViewPr>
  <p:sorterViewPr>
    <p:cViewPr>
      <p:scale>
        <a:sx n="68" d="100"/>
        <a:sy n="68" d="100"/>
      </p:scale>
      <p:origin x="0" y="0"/>
    </p:cViewPr>
  </p:sorterViewPr>
  <p:notesViewPr>
    <p:cSldViewPr snapToGrid="0" snapToObjects="1">
      <p:cViewPr varScale="1">
        <p:scale>
          <a:sx n="92" d="100"/>
          <a:sy n="92" d="100"/>
        </p:scale>
        <p:origin x="3600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theme" Target="theme/theme1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93" Type="http://schemas.openxmlformats.org/officeDocument/2006/relationships/presProps" Target="pres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notesMaster" Target="notesMasters/notesMaster1.xml"/><Relationship Id="rId9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Top 5 Error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5"/>
            <c:invertIfNegative val="0"/>
            <c:bubble3D val="0"/>
            <c:spPr>
              <a:gradFill rotWithShape="1">
                <a:gsLst>
                  <a:gs pos="0">
                    <a:schemeClr val="accent4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EA93-9647-BD06-FF613FA59F65}"/>
              </c:ext>
            </c:extLst>
          </c:dPt>
          <c:cat>
            <c:strRef>
              <c:f>Sheet1!$A$2:$A$8</c:f>
              <c:strCache>
                <c:ptCount val="7"/>
                <c:pt idx="0">
                  <c:v>2010 (NEC America)</c:v>
                </c:pt>
                <c:pt idx="1">
                  <c:v>2011 (Xerox)</c:v>
                </c:pt>
                <c:pt idx="2">
                  <c:v>2012 (AlexNet)</c:v>
                </c:pt>
                <c:pt idx="3">
                  <c:v>2013 (Clarifi)</c:v>
                </c:pt>
                <c:pt idx="4">
                  <c:v>2014 (GoogleNet)</c:v>
                </c:pt>
                <c:pt idx="5">
                  <c:v>Human</c:v>
                </c:pt>
                <c:pt idx="6">
                  <c:v>2015 (ResNet)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28.2</c:v>
                </c:pt>
                <c:pt idx="1">
                  <c:v>25.8</c:v>
                </c:pt>
                <c:pt idx="2">
                  <c:v>16.399999999999999</c:v>
                </c:pt>
                <c:pt idx="3">
                  <c:v>11.7</c:v>
                </c:pt>
                <c:pt idx="4">
                  <c:v>6.7</c:v>
                </c:pt>
                <c:pt idx="5">
                  <c:v>5.0999999999999996</c:v>
                </c:pt>
                <c:pt idx="6">
                  <c:v>3.57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A93-9647-BD06-FF613FA59F6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867470144"/>
        <c:axId val="1866484880"/>
      </c:barChart>
      <c:catAx>
        <c:axId val="18674701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66484880"/>
        <c:crosses val="autoZero"/>
        <c:auto val="1"/>
        <c:lblAlgn val="ctr"/>
        <c:lblOffset val="100"/>
        <c:noMultiLvlLbl val="0"/>
      </c:catAx>
      <c:valAx>
        <c:axId val="18664848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6747014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43A391-FCEB-DE42-BDA9-FFA30A5485F8}" type="datetimeFigureOut">
              <a:rPr lang="en-US" smtClean="0"/>
              <a:t>4/2/18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B46A7F-8EDC-D942-A86A-7B95024C69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978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uFillTx/>
              </a:defRPr>
            </a:lvl1pPr>
          </a:lstStyle>
          <a:p>
            <a:endParaRPr lang="en-US">
              <a:uFillTx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uFillTx/>
              </a:defRPr>
            </a:lvl1pPr>
          </a:lstStyle>
          <a:p>
            <a:fld id="{915010D5-81C9-C448-82E8-71177EBFEC32}" type="datetimeFigureOut">
              <a:rPr lang="en-US" smtClean="0">
                <a:uFillTx/>
              </a:rPr>
              <a:t>4/2/18</a:t>
            </a:fld>
            <a:endParaRPr lang="en-US">
              <a:uFillTx/>
            </a:endParaRP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srgbClr val="000000"/>
            </a:solidFill>
          </a:ln>
        </p:spPr>
        <p:txBody>
          <a:bodyPr vert="horz" lIns="91440" tIns="45720" rIns="91440" bIns="45720" rtlCol="0" anchor="ctr"/>
          <a:lstStyle/>
          <a:p>
            <a:endParaRPr lang="en-US">
              <a:uFillTx/>
            </a:endParaRPr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uFillTx/>
              </a:defRPr>
            </a:lvl1pPr>
          </a:lstStyle>
          <a:p>
            <a:endParaRPr lang="en-US"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uFillTx/>
              </a:defRPr>
            </a:lvl1pPr>
          </a:lstStyle>
          <a:p>
            <a:fld id="{1986DF27-AD16-B741-919E-EA3A35DE951A}" type="slidenum">
              <a:rPr lang="en-US" smtClean="0">
                <a:uFillTx/>
              </a:rPr>
              <a:t>‹#›</a:t>
            </a:fld>
            <a:endParaRPr lang="en-US">
              <a:uFillTx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1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0180933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30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183415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33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0752525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41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7347152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42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189729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43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630889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50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6745540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57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8838720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</a:rPr>
              <a:t>= -\</a:t>
            </a:r>
            <a:r>
              <a:rPr lang="en-US" sz="1200" kern="1200" dirty="0" err="1"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</a:rPr>
              <a:t>frac</a:t>
            </a:r>
            <a:r>
              <a:rPr lang="en-US" sz="1200" kern="1200" dirty="0"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</a:rPr>
              <a:t>{1}{n}\sum_{</a:t>
            </a:r>
            <a:r>
              <a:rPr lang="en-US" sz="1200" kern="1200" dirty="0" err="1"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</a:rPr>
              <a:t>i</a:t>
            </a:r>
            <a:r>
              <a:rPr lang="en-US" sz="1200" kern="1200" dirty="0"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</a:rPr>
              <a:t>=1}^n  \left(</a:t>
            </a:r>
            <a:r>
              <a:rPr lang="en-US" sz="1200" kern="1200" dirty="0" err="1"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</a:rPr>
              <a:t>y_i</a:t>
            </a:r>
            <a:r>
              <a:rPr lang="en-US" sz="1200" kern="1200" dirty="0"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</a:rPr>
              <a:t>  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</a:rPr>
              <a:t>-\sigma\left(\phi(</a:t>
            </a:r>
            <a:r>
              <a:rPr lang="en-US" sz="1200" kern="1200" dirty="0" err="1"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</a:rPr>
              <a:t>x_i</a:t>
            </a:r>
            <a:r>
              <a:rPr lang="en-US" sz="1200" kern="1200" dirty="0"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</a:rPr>
              <a:t>)^T\theta\right) \right) \phi(</a:t>
            </a:r>
            <a:r>
              <a:rPr lang="en-US" sz="1200" kern="1200" dirty="0" err="1"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</a:rPr>
              <a:t>x_i</a:t>
            </a:r>
            <a:r>
              <a:rPr lang="en-US" sz="1200" kern="1200" dirty="0"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</a:rPr>
              <a:t>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59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0754082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65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5102354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66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1947715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7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53972529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67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58360745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68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31176387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69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98701629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70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95363806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71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2959843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9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563927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20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2638052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21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2194387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23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3879673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24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0085967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25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4632239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27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5610960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2400">
                <a:uFillTx/>
              </a:defRPr>
            </a:lvl1pPr>
            <a:lvl2pPr marL="457189" indent="0" algn="ctr">
              <a:buNone/>
              <a:defRPr sz="2000">
                <a:uFillTx/>
              </a:defRPr>
            </a:lvl2pPr>
            <a:lvl3pPr marL="914377" indent="0" algn="ctr">
              <a:buNone/>
              <a:defRPr sz="1800">
                <a:uFillTx/>
              </a:defRPr>
            </a:lvl3pPr>
            <a:lvl4pPr marL="1371566" indent="0" algn="ctr">
              <a:buNone/>
              <a:defRPr sz="1600">
                <a:uFillTx/>
              </a:defRPr>
            </a:lvl4pPr>
            <a:lvl5pPr marL="1828754" indent="0" algn="ctr">
              <a:buNone/>
              <a:defRPr sz="1600">
                <a:uFillTx/>
              </a:defRPr>
            </a:lvl5pPr>
            <a:lvl6pPr marL="2285943" indent="0" algn="ctr">
              <a:buNone/>
              <a:defRPr sz="1600">
                <a:uFillTx/>
              </a:defRPr>
            </a:lvl6pPr>
            <a:lvl7pPr marL="2743131" indent="0" algn="ctr">
              <a:buNone/>
              <a:defRPr sz="1600">
                <a:uFillTx/>
              </a:defRPr>
            </a:lvl7pPr>
            <a:lvl8pPr marL="3200320" indent="0" algn="ctr">
              <a:buNone/>
              <a:defRPr sz="1600">
                <a:uFillTx/>
              </a:defRPr>
            </a:lvl8pPr>
            <a:lvl9pPr marL="3657509" indent="0" algn="ctr">
              <a:buNone/>
              <a:defRPr sz="1600">
                <a:uFillTx/>
              </a:defRPr>
            </a:lvl9pPr>
          </a:lstStyle>
          <a:p>
            <a:r>
              <a:rPr lang="en-US" dirty="0">
                <a:uFillTx/>
              </a:rPr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4/2/18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2_Section Header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tx1"/>
                </a:solidFill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  <a:uFillTx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  <a:uFillTx/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  <a:uFillTx/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uFillTx/>
              </a:defRPr>
            </a:lvl1pPr>
          </a:lstStyle>
          <a:p>
            <a:fld id="{F51376BE-D49D-E946-9484-81A0C482C8D7}" type="datetimeFigureOut">
              <a:rPr lang="en-US" smtClean="0">
                <a:uFillTx/>
              </a:rPr>
              <a:pPr/>
              <a:t>4/2/18</a:t>
            </a:fld>
            <a:endParaRPr lang="en-US"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uFillTx/>
              </a:defRPr>
            </a:lvl1pPr>
          </a:lstStyle>
          <a:p>
            <a:endParaRPr lang="en-US"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uFillTx/>
              </a:defRPr>
            </a:lvl1pPr>
          </a:lstStyle>
          <a:p>
            <a:fld id="{DC2A921A-EC74-6F4D-8465-D463C43FF014}" type="slidenum">
              <a:rPr lang="en-US" smtClean="0">
                <a:uFillTx/>
              </a:rPr>
              <a:pPr/>
              <a:t>‹#›</a:t>
            </a:fld>
            <a:endParaRPr lang="en-US">
              <a:uFillTx/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9"/>
          </a:xfrm>
        </p:spPr>
        <p:txBody>
          <a:bodyPr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9"/>
          </a:xfrm>
        </p:spPr>
        <p:txBody>
          <a:bodyPr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4/2/18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uFillTx/>
              </a:defRPr>
            </a:lvl1pPr>
            <a:lvl2pPr marL="457189" indent="0">
              <a:buNone/>
              <a:defRPr sz="2000" b="1">
                <a:uFillTx/>
              </a:defRPr>
            </a:lvl2pPr>
            <a:lvl3pPr marL="914377" indent="0">
              <a:buNone/>
              <a:defRPr sz="1800" b="1">
                <a:uFillTx/>
              </a:defRPr>
            </a:lvl3pPr>
            <a:lvl4pPr marL="1371566" indent="0">
              <a:buNone/>
              <a:defRPr sz="1600" b="1">
                <a:uFillTx/>
              </a:defRPr>
            </a:lvl4pPr>
            <a:lvl5pPr marL="1828754" indent="0">
              <a:buNone/>
              <a:defRPr sz="1600" b="1">
                <a:uFillTx/>
              </a:defRPr>
            </a:lvl5pPr>
            <a:lvl6pPr marL="2285943" indent="0">
              <a:buNone/>
              <a:defRPr sz="1600" b="1">
                <a:uFillTx/>
              </a:defRPr>
            </a:lvl6pPr>
            <a:lvl7pPr marL="2743131" indent="0">
              <a:buNone/>
              <a:defRPr sz="1600" b="1">
                <a:uFillTx/>
              </a:defRPr>
            </a:lvl7pPr>
            <a:lvl8pPr marL="3200320" indent="0">
              <a:buNone/>
              <a:defRPr sz="1600" b="1">
                <a:uFillTx/>
              </a:defRPr>
            </a:lvl8pPr>
            <a:lvl9pPr marL="3657509" indent="0">
              <a:buNone/>
              <a:defRPr sz="1600" b="1"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uFillTx/>
              </a:defRPr>
            </a:lvl1pPr>
            <a:lvl2pPr marL="457189" indent="0">
              <a:buNone/>
              <a:defRPr sz="2000" b="1">
                <a:uFillTx/>
              </a:defRPr>
            </a:lvl2pPr>
            <a:lvl3pPr marL="914377" indent="0">
              <a:buNone/>
              <a:defRPr sz="1800" b="1">
                <a:uFillTx/>
              </a:defRPr>
            </a:lvl3pPr>
            <a:lvl4pPr marL="1371566" indent="0">
              <a:buNone/>
              <a:defRPr sz="1600" b="1">
                <a:uFillTx/>
              </a:defRPr>
            </a:lvl4pPr>
            <a:lvl5pPr marL="1828754" indent="0">
              <a:buNone/>
              <a:defRPr sz="1600" b="1">
                <a:uFillTx/>
              </a:defRPr>
            </a:lvl5pPr>
            <a:lvl6pPr marL="2285943" indent="0">
              <a:buNone/>
              <a:defRPr sz="1600" b="1">
                <a:uFillTx/>
              </a:defRPr>
            </a:lvl6pPr>
            <a:lvl7pPr marL="2743131" indent="0">
              <a:buNone/>
              <a:defRPr sz="1600" b="1">
                <a:uFillTx/>
              </a:defRPr>
            </a:lvl7pPr>
            <a:lvl8pPr marL="3200320" indent="0">
              <a:buNone/>
              <a:defRPr sz="1600" b="1">
                <a:uFillTx/>
              </a:defRPr>
            </a:lvl8pPr>
            <a:lvl9pPr marL="3657509" indent="0">
              <a:buNone/>
              <a:defRPr sz="1600" b="1"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4/2/18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4/2/18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4/2/18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0">
                <a:uFillTx/>
              </a:defRPr>
            </a:lvl1pPr>
            <a:lvl2pPr>
              <a:defRPr sz="2800">
                <a:uFillTx/>
              </a:defRPr>
            </a:lvl2pPr>
            <a:lvl3pPr>
              <a:defRPr sz="2400">
                <a:uFillTx/>
              </a:defRPr>
            </a:lvl3pPr>
            <a:lvl4pPr>
              <a:defRPr sz="2000">
                <a:uFillTx/>
              </a:defRPr>
            </a:lvl4pPr>
            <a:lvl5pPr>
              <a:defRPr sz="2000">
                <a:uFillTx/>
              </a:defRPr>
            </a:lvl5pPr>
            <a:lvl6pPr>
              <a:defRPr sz="2000">
                <a:uFillTx/>
              </a:defRPr>
            </a:lvl6pPr>
            <a:lvl7pPr>
              <a:defRPr sz="2000">
                <a:uFillTx/>
              </a:defRPr>
            </a:lvl7pPr>
            <a:lvl8pPr>
              <a:defRPr sz="2000">
                <a:uFillTx/>
              </a:defRPr>
            </a:lvl8pPr>
            <a:lvl9pPr>
              <a:defRPr sz="2000"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>
                <a:uFillTx/>
              </a:defRPr>
            </a:lvl1pPr>
            <a:lvl2pPr marL="457189" indent="0">
              <a:buNone/>
              <a:defRPr sz="1400">
                <a:uFillTx/>
              </a:defRPr>
            </a:lvl2pPr>
            <a:lvl3pPr marL="914377" indent="0">
              <a:buNone/>
              <a:defRPr sz="1200">
                <a:uFillTx/>
              </a:defRPr>
            </a:lvl3pPr>
            <a:lvl4pPr marL="1371566" indent="0">
              <a:buNone/>
              <a:defRPr sz="1000">
                <a:uFillTx/>
              </a:defRPr>
            </a:lvl4pPr>
            <a:lvl5pPr marL="1828754" indent="0">
              <a:buNone/>
              <a:defRPr sz="1000">
                <a:uFillTx/>
              </a:defRPr>
            </a:lvl5pPr>
            <a:lvl6pPr marL="2285943" indent="0">
              <a:buNone/>
              <a:defRPr sz="1000">
                <a:uFillTx/>
              </a:defRPr>
            </a:lvl6pPr>
            <a:lvl7pPr marL="2743131" indent="0">
              <a:buNone/>
              <a:defRPr sz="1000">
                <a:uFillTx/>
              </a:defRPr>
            </a:lvl7pPr>
            <a:lvl8pPr marL="3200320" indent="0">
              <a:buNone/>
              <a:defRPr sz="1000">
                <a:uFillTx/>
              </a:defRPr>
            </a:lvl8pPr>
            <a:lvl9pPr marL="3657509" indent="0">
              <a:buNone/>
              <a:defRPr sz="1000"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4/2/18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 marL="0" indent="0">
              <a:buNone/>
              <a:defRPr sz="3200">
                <a:uFillTx/>
              </a:defRPr>
            </a:lvl1pPr>
            <a:lvl2pPr marL="457189" indent="0">
              <a:buNone/>
              <a:defRPr sz="2800">
                <a:uFillTx/>
              </a:defRPr>
            </a:lvl2pPr>
            <a:lvl3pPr marL="914377" indent="0">
              <a:buNone/>
              <a:defRPr sz="2400">
                <a:uFillTx/>
              </a:defRPr>
            </a:lvl3pPr>
            <a:lvl4pPr marL="1371566" indent="0">
              <a:buNone/>
              <a:defRPr sz="2000">
                <a:uFillTx/>
              </a:defRPr>
            </a:lvl4pPr>
            <a:lvl5pPr marL="1828754" indent="0">
              <a:buNone/>
              <a:defRPr sz="2000">
                <a:uFillTx/>
              </a:defRPr>
            </a:lvl5pPr>
            <a:lvl6pPr marL="2285943" indent="0">
              <a:buNone/>
              <a:defRPr sz="2000">
                <a:uFillTx/>
              </a:defRPr>
            </a:lvl6pPr>
            <a:lvl7pPr marL="2743131" indent="0">
              <a:buNone/>
              <a:defRPr sz="2000">
                <a:uFillTx/>
              </a:defRPr>
            </a:lvl7pPr>
            <a:lvl8pPr marL="3200320" indent="0">
              <a:buNone/>
              <a:defRPr sz="2000">
                <a:uFillTx/>
              </a:defRPr>
            </a:lvl8pPr>
            <a:lvl9pPr marL="3657509" indent="0">
              <a:buNone/>
              <a:defRPr sz="2000">
                <a:uFillTx/>
              </a:defRPr>
            </a:lvl9pPr>
          </a:lstStyle>
          <a:p>
            <a:endParaRPr lang="en-US">
              <a:uFillTx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>
                <a:uFillTx/>
              </a:defRPr>
            </a:lvl1pPr>
            <a:lvl2pPr marL="457189" indent="0">
              <a:buNone/>
              <a:defRPr sz="1400">
                <a:uFillTx/>
              </a:defRPr>
            </a:lvl2pPr>
            <a:lvl3pPr marL="914377" indent="0">
              <a:buNone/>
              <a:defRPr sz="1200">
                <a:uFillTx/>
              </a:defRPr>
            </a:lvl3pPr>
            <a:lvl4pPr marL="1371566" indent="0">
              <a:buNone/>
              <a:defRPr sz="1000">
                <a:uFillTx/>
              </a:defRPr>
            </a:lvl4pPr>
            <a:lvl5pPr marL="1828754" indent="0">
              <a:buNone/>
              <a:defRPr sz="1000">
                <a:uFillTx/>
              </a:defRPr>
            </a:lvl5pPr>
            <a:lvl6pPr marL="2285943" indent="0">
              <a:buNone/>
              <a:defRPr sz="1000">
                <a:uFillTx/>
              </a:defRPr>
            </a:lvl6pPr>
            <a:lvl7pPr marL="2743131" indent="0">
              <a:buNone/>
              <a:defRPr sz="1000">
                <a:uFillTx/>
              </a:defRPr>
            </a:lvl7pPr>
            <a:lvl8pPr marL="3200320" indent="0">
              <a:buNone/>
              <a:defRPr sz="1000">
                <a:uFillTx/>
              </a:defRPr>
            </a:lvl8pPr>
            <a:lvl9pPr marL="3657509" indent="0">
              <a:buNone/>
              <a:defRPr sz="1000"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4/2/18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4/2/18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6"/>
            <a:ext cx="2628900" cy="5811839"/>
          </a:xfrm>
        </p:spPr>
        <p:txBody>
          <a:bodyPr vert="eaVert"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6"/>
            <a:ext cx="7734300" cy="5811839"/>
          </a:xfrm>
        </p:spPr>
        <p:txBody>
          <a:bodyPr vert="eaVert"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4/2/18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" y="1915566"/>
            <a:ext cx="12191999" cy="1996034"/>
          </a:xfrm>
        </p:spPr>
        <p:txBody>
          <a:bodyPr/>
          <a:lstStyle>
            <a:lvl1pPr algn="ctr">
              <a:defRPr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r>
              <a:rPr lang="en-US" dirty="0">
                <a:uFillTx/>
              </a:rPr>
              <a:t>Click to edit Master title style</a:t>
            </a: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914400" y="6248400"/>
            <a:ext cx="25400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400"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pPr>
              <a:defRPr>
                <a:uFillTx/>
              </a:defRPr>
            </a:pPr>
            <a:endParaRPr lang="en-US">
              <a:uFillTx/>
            </a:endParaRPr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4165600" y="6248400"/>
            <a:ext cx="38608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defRPr sz="1400"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pPr>
              <a:defRPr>
                <a:uFillTx/>
              </a:defRPr>
            </a:pPr>
            <a:endParaRPr lang="en-US">
              <a:uFillTx/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8400"/>
            <a:ext cx="2540000" cy="457200"/>
          </a:xfrm>
        </p:spPr>
        <p:txBody>
          <a:bodyPr/>
          <a:lstStyle>
            <a:lvl1pPr>
              <a:defRPr b="0" i="0"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fld id="{0707532D-10C1-AA49-B4A4-A871B8E03AF0}" type="slidenum">
              <a:rPr lang="en-US" smtClean="0">
                <a:uFillTx/>
              </a:rPr>
              <a:pPr/>
              <a:t>‹#›</a:t>
            </a:fld>
            <a:endParaRPr lang="en-US">
              <a:uFillTx/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42913">
              <a:buClr>
                <a:schemeClr val="tx1"/>
              </a:buClr>
              <a:buSzPct val="100000"/>
              <a:buFont typeface="Wingdings" charset="2"/>
              <a:buChar char="Ø"/>
              <a:defRPr>
                <a:uFillTx/>
              </a:defRPr>
            </a:lvl1pPr>
            <a:lvl2pPr marL="914400" indent="-457200">
              <a:defRPr>
                <a:uFillTx/>
              </a:defRPr>
            </a:lvl2pPr>
            <a:lvl3pPr marL="1373188" indent="-311150">
              <a:defRPr>
                <a:uFillTx/>
              </a:defRPr>
            </a:lvl3pPr>
            <a:lvl4pPr marL="1830388" indent="-236538">
              <a:defRPr>
                <a:uFillTx/>
              </a:defRPr>
            </a:lvl4pPr>
            <a:lvl5pPr marL="2287588" indent="-234950">
              <a:defRPr>
                <a:uFillTx/>
              </a:defRPr>
            </a:lvl5pPr>
          </a:lstStyle>
          <a:p>
            <a:pPr lvl="0"/>
            <a:r>
              <a:rPr lang="en-US" dirty="0">
                <a:uFillTx/>
              </a:rPr>
              <a:t>Click to edit Master text styles</a:t>
            </a:r>
          </a:p>
          <a:p>
            <a:pPr lvl="1"/>
            <a:r>
              <a:rPr lang="en-US" dirty="0">
                <a:uFillTx/>
              </a:rPr>
              <a:t>Second level</a:t>
            </a:r>
          </a:p>
          <a:p>
            <a:pPr lvl="2"/>
            <a:r>
              <a:rPr lang="en-US" dirty="0">
                <a:uFillTx/>
              </a:rPr>
              <a:t>Third level</a:t>
            </a:r>
          </a:p>
          <a:p>
            <a:pPr lvl="3"/>
            <a:r>
              <a:rPr lang="en-US" dirty="0">
                <a:uFillTx/>
              </a:rPr>
              <a:t>Fourth level</a:t>
            </a:r>
          </a:p>
          <a:p>
            <a:pPr lvl="4"/>
            <a:r>
              <a:rPr lang="en-US" dirty="0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4/2/18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Title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" y="1915566"/>
            <a:ext cx="12191999" cy="1996034"/>
          </a:xfrm>
        </p:spPr>
        <p:txBody>
          <a:bodyPr/>
          <a:lstStyle>
            <a:lvl1pPr algn="ctr">
              <a:defRPr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r>
              <a:rPr lang="en-US" dirty="0">
                <a:uFillTx/>
              </a:rPr>
              <a:t>Click to edit Master title style</a:t>
            </a: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914400" y="6248400"/>
            <a:ext cx="25400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400"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pPr>
              <a:defRPr>
                <a:uFillTx/>
              </a:defRPr>
            </a:pPr>
            <a:endParaRPr lang="en-US">
              <a:uFillTx/>
            </a:endParaRPr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4165600" y="6248400"/>
            <a:ext cx="38608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defRPr sz="1400"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pPr>
              <a:defRPr>
                <a:uFillTx/>
              </a:defRPr>
            </a:pPr>
            <a:endParaRPr lang="en-US">
              <a:uFillTx/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8400"/>
            <a:ext cx="2540000" cy="457200"/>
          </a:xfrm>
        </p:spPr>
        <p:txBody>
          <a:bodyPr/>
          <a:lstStyle>
            <a:lvl1pPr>
              <a:defRPr b="0" i="0"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fld id="{0707532D-10C1-AA49-B4A4-A871B8E03AF0}" type="slidenum">
              <a:rPr lang="en-US" smtClean="0">
                <a:uFillTx/>
              </a:rPr>
              <a:pPr/>
              <a:t>‹#›</a:t>
            </a:fld>
            <a:endParaRPr lang="en-US">
              <a:uFillTx/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 txBox="1">
            <a:spLocks noGrp="1"/>
          </p:cNvSpPr>
          <p:nvPr>
            <p:ph type="ctrTitle"/>
          </p:nvPr>
        </p:nvSpPr>
        <p:spPr>
          <a:xfrm>
            <a:off x="3962400" y="2209800"/>
            <a:ext cx="7448400" cy="1171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algn="l" rtl="0">
              <a:spcBef>
                <a:spcPts val="0"/>
              </a:spcBef>
              <a:buSzPct val="100000"/>
              <a:buFont typeface="Arial"/>
              <a:buNone/>
              <a:defRPr sz="4800" b="1" i="0" u="none" strike="noStrike" cap="none"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4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4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4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4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4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4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4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4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subTitle" idx="1"/>
          </p:nvPr>
        </p:nvSpPr>
        <p:spPr>
          <a:xfrm>
            <a:off x="3962400" y="3429000"/>
            <a:ext cx="7448400" cy="685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algn="l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38" name="Shape 38"/>
          <p:cNvCxnSpPr/>
          <p:nvPr/>
        </p:nvCxnSpPr>
        <p:spPr>
          <a:xfrm rot="10800000" flipH="1">
            <a:off x="3920555" y="3381899"/>
            <a:ext cx="7458800" cy="4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9" name="Shape 39"/>
          <p:cNvSpPr txBox="1"/>
          <p:nvPr/>
        </p:nvSpPr>
        <p:spPr>
          <a:xfrm>
            <a:off x="1780699" y="2785023"/>
            <a:ext cx="1966000" cy="13724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733" b="1" dirty="0">
                <a:solidFill>
                  <a:srgbClr val="003262"/>
                </a:solidFill>
              </a:rPr>
              <a:t>D</a:t>
            </a:r>
            <a:r>
              <a:rPr lang="en-US" sz="2667" b="1" dirty="0">
                <a:solidFill>
                  <a:srgbClr val="003262"/>
                </a:solidFill>
              </a:rPr>
              <a:t>S</a:t>
            </a:r>
            <a:r>
              <a:rPr lang="en-US" sz="2667" b="1" baseline="0" dirty="0">
                <a:solidFill>
                  <a:srgbClr val="003262"/>
                </a:solidFill>
              </a:rPr>
              <a:t> 100</a:t>
            </a:r>
            <a:endParaRPr lang="en" sz="3733" b="1" dirty="0">
              <a:solidFill>
                <a:srgbClr val="003262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 b="1" dirty="0">
                <a:solidFill>
                  <a:srgbClr val="C4820E"/>
                </a:solidFill>
              </a:rPr>
              <a:t>Spring 201</a:t>
            </a:r>
            <a:r>
              <a:rPr lang="en-US" sz="2400" b="1" dirty="0">
                <a:solidFill>
                  <a:srgbClr val="C4820E"/>
                </a:solidFill>
              </a:rPr>
              <a:t>7</a:t>
            </a:r>
            <a:endParaRPr lang="en" sz="2400" b="1" dirty="0">
              <a:solidFill>
                <a:srgbClr val="C4820E"/>
              </a:solidFill>
            </a:endParaRPr>
          </a:p>
        </p:txBody>
      </p:sp>
      <p:pic>
        <p:nvPicPr>
          <p:cNvPr id="40" name="Shape 40"/>
          <p:cNvPicPr preferRelativeResize="0"/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2399" y="3083903"/>
            <a:ext cx="968300" cy="774639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Shape 41"/>
          <p:cNvSpPr txBox="1"/>
          <p:nvPr/>
        </p:nvSpPr>
        <p:spPr>
          <a:xfrm>
            <a:off x="7689628" y="6356967"/>
            <a:ext cx="4461600" cy="4644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333"/>
              <a:t>Slides created by John DeNero (denero@berkeley.edu)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and body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8940800" cy="90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algn="l" rtl="0">
              <a:spcBef>
                <a:spcPts val="0"/>
              </a:spcBef>
              <a:buSzPct val="100000"/>
              <a:buFont typeface="Arial"/>
              <a:buNone/>
              <a:defRPr sz="4800" b="1"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44" name="Shape 44"/>
          <p:cNvCxnSpPr/>
          <p:nvPr/>
        </p:nvCxnSpPr>
        <p:spPr>
          <a:xfrm>
            <a:off x="609600" y="1175787"/>
            <a:ext cx="109728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45" name="Shape 45"/>
          <p:cNvCxnSpPr/>
          <p:nvPr/>
        </p:nvCxnSpPr>
        <p:spPr>
          <a:xfrm>
            <a:off x="609600" y="6324600"/>
            <a:ext cx="109728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609600" y="1295400"/>
            <a:ext cx="10972800" cy="483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533"/>
              </a:spcAft>
              <a:defRPr sz="3200"/>
            </a:lvl1pPr>
            <a:lvl2pPr lvl="1" rtl="0">
              <a:spcBef>
                <a:spcPts val="0"/>
              </a:spcBef>
              <a:spcAft>
                <a:spcPts val="533"/>
              </a:spcAft>
              <a:defRPr sz="3200"/>
            </a:lvl2pPr>
            <a:lvl3pPr lvl="2" rtl="0">
              <a:spcBef>
                <a:spcPts val="0"/>
              </a:spcBef>
              <a:spcAft>
                <a:spcPts val="533"/>
              </a:spcAft>
              <a:defRPr sz="3200"/>
            </a:lvl3pPr>
            <a:lvl4pPr lvl="3" rtl="0">
              <a:spcBef>
                <a:spcPts val="0"/>
              </a:spcBef>
              <a:spcAft>
                <a:spcPts val="533"/>
              </a:spcAft>
              <a:defRPr sz="2400"/>
            </a:lvl4pPr>
            <a:lvl5pPr lvl="4" rtl="0">
              <a:spcBef>
                <a:spcPts val="0"/>
              </a:spcBef>
              <a:spcAft>
                <a:spcPts val="533"/>
              </a:spcAft>
              <a:defRPr sz="2400"/>
            </a:lvl5pPr>
            <a:lvl6pPr lvl="5" rtl="0">
              <a:spcBef>
                <a:spcPts val="0"/>
              </a:spcBef>
              <a:spcAft>
                <a:spcPts val="533"/>
              </a:spcAft>
              <a:defRPr sz="2400"/>
            </a:lvl6pPr>
            <a:lvl7pPr lvl="6" rtl="0">
              <a:spcBef>
                <a:spcPts val="0"/>
              </a:spcBef>
              <a:spcAft>
                <a:spcPts val="533"/>
              </a:spcAft>
              <a:defRPr sz="2400"/>
            </a:lvl7pPr>
            <a:lvl8pPr lvl="7" rtl="0">
              <a:spcBef>
                <a:spcPts val="0"/>
              </a:spcBef>
              <a:spcAft>
                <a:spcPts val="533"/>
              </a:spcAft>
              <a:defRPr sz="2400"/>
            </a:lvl8pPr>
            <a:lvl9pPr lvl="8" rtl="0">
              <a:spcBef>
                <a:spcPts val="0"/>
              </a:spcBef>
              <a:spcAft>
                <a:spcPts val="533"/>
              </a:spcAft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preserve="1">
  <p:cSld name="Title and two columns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8940800" cy="90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algn="l" rtl="0">
              <a:spcBef>
                <a:spcPts val="0"/>
              </a:spcBef>
              <a:buSzPct val="100000"/>
              <a:buFont typeface="Arial"/>
              <a:buNone/>
              <a:defRPr sz="4800" b="1"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body" idx="1"/>
          </p:nvPr>
        </p:nvSpPr>
        <p:spPr>
          <a:xfrm>
            <a:off x="609600" y="1295400"/>
            <a:ext cx="5384800" cy="483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 sz="3200"/>
            </a:lvl1pPr>
            <a:lvl2pPr lvl="1" rtl="0">
              <a:spcBef>
                <a:spcPts val="0"/>
              </a:spcBef>
              <a:defRPr sz="3200"/>
            </a:lvl2pPr>
            <a:lvl3pPr lvl="2" rtl="0">
              <a:spcBef>
                <a:spcPts val="0"/>
              </a:spcBef>
              <a:defRPr sz="3200"/>
            </a:lvl3pPr>
            <a:lvl4pPr lvl="3" rtl="0">
              <a:spcBef>
                <a:spcPts val="0"/>
              </a:spcBef>
              <a:defRPr sz="2400"/>
            </a:lvl4pPr>
            <a:lvl5pPr lvl="4" rtl="0">
              <a:spcBef>
                <a:spcPts val="0"/>
              </a:spcBef>
              <a:defRPr sz="2400"/>
            </a:lvl5pPr>
            <a:lvl6pPr lvl="5" rtl="0">
              <a:spcBef>
                <a:spcPts val="0"/>
              </a:spcBef>
              <a:defRPr sz="2400"/>
            </a:lvl6pPr>
            <a:lvl7pPr lvl="6" rtl="0">
              <a:spcBef>
                <a:spcPts val="0"/>
              </a:spcBef>
              <a:defRPr sz="2400"/>
            </a:lvl7pPr>
            <a:lvl8pPr lvl="7" rtl="0">
              <a:spcBef>
                <a:spcPts val="0"/>
              </a:spcBef>
              <a:defRPr sz="2400"/>
            </a:lvl8pPr>
            <a:lvl9pPr lvl="8" rtl="0">
              <a:spcBef>
                <a:spcPts val="0"/>
              </a:spcBef>
              <a:defRPr sz="2400"/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body" idx="2"/>
          </p:nvPr>
        </p:nvSpPr>
        <p:spPr>
          <a:xfrm>
            <a:off x="6197600" y="1295400"/>
            <a:ext cx="5384800" cy="483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 sz="3200"/>
            </a:lvl1pPr>
            <a:lvl2pPr lvl="1" rtl="0">
              <a:spcBef>
                <a:spcPts val="0"/>
              </a:spcBef>
              <a:defRPr sz="32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defRPr sz="32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defRPr sz="24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defRPr sz="24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defRPr sz="24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defRPr sz="24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defRPr sz="24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defRPr sz="2400"/>
            </a:lvl9pPr>
          </a:lstStyle>
          <a:p>
            <a:endParaRPr/>
          </a:p>
        </p:txBody>
      </p:sp>
      <p:cxnSp>
        <p:nvCxnSpPr>
          <p:cNvPr id="51" name="Shape 51"/>
          <p:cNvCxnSpPr/>
          <p:nvPr/>
        </p:nvCxnSpPr>
        <p:spPr>
          <a:xfrm>
            <a:off x="609600" y="1175787"/>
            <a:ext cx="109728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52" name="Shape 52"/>
          <p:cNvCxnSpPr/>
          <p:nvPr/>
        </p:nvCxnSpPr>
        <p:spPr>
          <a:xfrm>
            <a:off x="609600" y="6324600"/>
            <a:ext cx="109728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8940800" cy="90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cxnSp>
        <p:nvCxnSpPr>
          <p:cNvPr id="55" name="Shape 55"/>
          <p:cNvCxnSpPr/>
          <p:nvPr/>
        </p:nvCxnSpPr>
        <p:spPr>
          <a:xfrm>
            <a:off x="609600" y="1175787"/>
            <a:ext cx="109728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56" name="Shape 56"/>
          <p:cNvCxnSpPr/>
          <p:nvPr/>
        </p:nvCxnSpPr>
        <p:spPr>
          <a:xfrm>
            <a:off x="609600" y="6324600"/>
            <a:ext cx="109728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>
            <a:spLocks noGrp="1"/>
          </p:cNvSpPr>
          <p:nvPr>
            <p:ph type="title"/>
          </p:nvPr>
        </p:nvSpPr>
        <p:spPr>
          <a:xfrm>
            <a:off x="1625600" y="2978404"/>
            <a:ext cx="8940800" cy="90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algn="ctr" rtl="0">
              <a:spcBef>
                <a:spcPts val="0"/>
              </a:spcBef>
              <a:defRPr/>
            </a:lvl1pPr>
            <a:lvl2pPr lvl="1" algn="ctr" rtl="0">
              <a:spcBef>
                <a:spcPts val="0"/>
              </a:spcBef>
              <a:defRPr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defRPr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defRPr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defRPr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defRPr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defRPr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defRPr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Title and Content"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541060"/>
            <a:ext cx="10801350" cy="1305579"/>
          </a:xfrm>
        </p:spPr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026025"/>
            <a:ext cx="10515600" cy="4150940"/>
          </a:xfrm>
        </p:spPr>
        <p:txBody>
          <a:bodyPr/>
          <a:lstStyle>
            <a:lvl1pPr marL="457200" indent="-442913">
              <a:buClr>
                <a:schemeClr val="tx1"/>
              </a:buClr>
              <a:buSzPct val="100000"/>
              <a:buFont typeface="Wingdings" charset="2"/>
              <a:buChar char="Ø"/>
              <a:defRPr>
                <a:uFillTx/>
              </a:defRPr>
            </a:lvl1pPr>
            <a:lvl2pPr marL="914400" indent="-457200">
              <a:defRPr>
                <a:uFillTx/>
              </a:defRPr>
            </a:lvl2pPr>
            <a:lvl3pPr marL="1373188" indent="-311150">
              <a:defRPr>
                <a:uFillTx/>
              </a:defRPr>
            </a:lvl3pPr>
            <a:lvl4pPr marL="1830388" indent="-236538">
              <a:defRPr>
                <a:uFillTx/>
              </a:defRPr>
            </a:lvl4pPr>
            <a:lvl5pPr marL="2287588" indent="-234950">
              <a:defRPr>
                <a:uFillTx/>
              </a:defRPr>
            </a:lvl5pPr>
          </a:lstStyle>
          <a:p>
            <a:pPr lvl="0"/>
            <a:r>
              <a:rPr lang="en-US" dirty="0">
                <a:uFillTx/>
              </a:rPr>
              <a:t>Click to edit Master text styles</a:t>
            </a:r>
          </a:p>
          <a:p>
            <a:pPr lvl="1"/>
            <a:r>
              <a:rPr lang="en-US" dirty="0">
                <a:uFillTx/>
              </a:rPr>
              <a:t>Second level</a:t>
            </a:r>
          </a:p>
          <a:p>
            <a:pPr lvl="2"/>
            <a:r>
              <a:rPr lang="en-US" dirty="0">
                <a:uFillTx/>
              </a:rPr>
              <a:t>Third level</a:t>
            </a:r>
          </a:p>
          <a:p>
            <a:pPr lvl="3"/>
            <a:r>
              <a:rPr lang="en-US" dirty="0">
                <a:uFillTx/>
              </a:rPr>
              <a:t>Fourth level</a:t>
            </a:r>
          </a:p>
          <a:p>
            <a:pPr lvl="4"/>
            <a:r>
              <a:rPr lang="en-US" dirty="0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4/2/18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7" name="TextBox 6"/>
          <p:cNvSpPr txBox="1">
            <a:spLocks/>
          </p:cNvSpPr>
          <p:nvPr userDrawn="1"/>
        </p:nvSpPr>
        <p:spPr>
          <a:xfrm>
            <a:off x="175999" y="171728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uFillTx/>
              </a:rPr>
              <a:t>Todo</a:t>
            </a:r>
            <a:r>
              <a:rPr lang="en-US" dirty="0">
                <a:uFillTx/>
              </a:rPr>
              <a:t> Slide</a:t>
            </a:r>
          </a:p>
        </p:txBody>
      </p:sp>
      <p:sp>
        <p:nvSpPr>
          <p:cNvPr id="8" name="TextBox 7"/>
          <p:cNvSpPr txBox="1">
            <a:spLocks/>
          </p:cNvSpPr>
          <p:nvPr userDrawn="1"/>
        </p:nvSpPr>
        <p:spPr>
          <a:xfrm rot="2080315">
            <a:off x="8030560" y="740354"/>
            <a:ext cx="5319706" cy="461665"/>
          </a:xfrm>
          <a:prstGeom prst="rect">
            <a:avLst/>
          </a:prstGeom>
          <a:pattFill prst="wdUpDiag">
            <a:fgClr>
              <a:schemeClr val="accent2">
                <a:lumMod val="50000"/>
              </a:schemeClr>
            </a:fgClr>
            <a:bgClr>
              <a:srgbClr val="FFC000"/>
            </a:bgClr>
          </a:pattFill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effectLst>
                  <a:glow rad="368300">
                    <a:srgbClr val="FFC000">
                      <a:alpha val="76000"/>
                    </a:srgbClr>
                  </a:glow>
                </a:effectLst>
                <a:uFillTx/>
              </a:rPr>
              <a:t>Under Construction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4287" indent="0">
              <a:buClr>
                <a:schemeClr val="tx1"/>
              </a:buClr>
              <a:buSzPct val="100000"/>
              <a:buFont typeface="Wingdings" charset="2"/>
              <a:buNone/>
              <a:defRPr>
                <a:uFillTx/>
              </a:defRPr>
            </a:lvl1pPr>
            <a:lvl2pPr marL="914400" indent="-457200">
              <a:defRPr>
                <a:uFillTx/>
              </a:defRPr>
            </a:lvl2pPr>
            <a:lvl3pPr marL="1373188" indent="-311150">
              <a:defRPr>
                <a:uFillTx/>
              </a:defRPr>
            </a:lvl3pPr>
            <a:lvl4pPr marL="1830388" indent="-236538">
              <a:defRPr>
                <a:uFillTx/>
              </a:defRPr>
            </a:lvl4pPr>
            <a:lvl5pPr marL="2287588" indent="-234950">
              <a:defRPr>
                <a:uFillTx/>
              </a:defRPr>
            </a:lvl5pPr>
          </a:lstStyle>
          <a:p>
            <a:pPr lvl="0"/>
            <a:r>
              <a:rPr lang="en-US" dirty="0">
                <a:uFillTx/>
              </a:rPr>
              <a:t>Click to edit Master text styles</a:t>
            </a:r>
          </a:p>
          <a:p>
            <a:pPr lvl="1"/>
            <a:r>
              <a:rPr lang="en-US" dirty="0">
                <a:uFillTx/>
              </a:rPr>
              <a:t>Second level</a:t>
            </a:r>
          </a:p>
          <a:p>
            <a:pPr lvl="2"/>
            <a:r>
              <a:rPr lang="en-US" dirty="0">
                <a:uFillTx/>
              </a:rPr>
              <a:t>Third level</a:t>
            </a:r>
          </a:p>
          <a:p>
            <a:pPr lvl="3"/>
            <a:r>
              <a:rPr lang="en-US" dirty="0">
                <a:uFillTx/>
              </a:rPr>
              <a:t>Fourth level</a:t>
            </a:r>
          </a:p>
          <a:p>
            <a:pPr lvl="4"/>
            <a:r>
              <a:rPr lang="en-US" dirty="0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4/2/18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4287" indent="0">
              <a:buClr>
                <a:schemeClr val="tx1"/>
              </a:buClr>
              <a:buSzPct val="100000"/>
              <a:buFont typeface="Wingdings" charset="2"/>
              <a:buNone/>
              <a:defRPr>
                <a:uFillTx/>
                <a:latin typeface="Monaco" charset="0"/>
                <a:ea typeface="Monaco" charset="0"/>
                <a:cs typeface="Monaco" charset="0"/>
              </a:defRPr>
            </a:lvl1pPr>
            <a:lvl2pPr marL="457200" indent="0">
              <a:buNone/>
              <a:defRPr>
                <a:uFillTx/>
                <a:latin typeface="Monaco" charset="0"/>
                <a:ea typeface="Monaco" charset="0"/>
                <a:cs typeface="Monaco" charset="0"/>
              </a:defRPr>
            </a:lvl2pPr>
            <a:lvl3pPr marL="1062038" indent="0">
              <a:buNone/>
              <a:defRPr>
                <a:uFillTx/>
                <a:latin typeface="Monaco" charset="0"/>
                <a:ea typeface="Monaco" charset="0"/>
                <a:cs typeface="Monaco" charset="0"/>
              </a:defRPr>
            </a:lvl3pPr>
            <a:lvl4pPr marL="1593850" indent="0">
              <a:buNone/>
              <a:defRPr>
                <a:uFillTx/>
                <a:latin typeface="Monaco" charset="0"/>
                <a:ea typeface="Monaco" charset="0"/>
                <a:cs typeface="Monaco" charset="0"/>
              </a:defRPr>
            </a:lvl4pPr>
            <a:lvl5pPr marL="2052638" indent="0">
              <a:buNone/>
              <a:defRPr>
                <a:uFillTx/>
                <a:latin typeface="Monaco" charset="0"/>
                <a:ea typeface="Monaco" charset="0"/>
                <a:cs typeface="Monaco" charset="0"/>
              </a:defRPr>
            </a:lvl5pPr>
          </a:lstStyle>
          <a:p>
            <a:pPr lvl="0"/>
            <a:r>
              <a:rPr lang="en-US" dirty="0">
                <a:uFillTx/>
              </a:rPr>
              <a:t>Click to edit Master text styles</a:t>
            </a:r>
          </a:p>
          <a:p>
            <a:pPr lvl="1"/>
            <a:r>
              <a:rPr lang="en-US" dirty="0">
                <a:uFillTx/>
              </a:rPr>
              <a:t>Second level</a:t>
            </a:r>
          </a:p>
          <a:p>
            <a:pPr lvl="2"/>
            <a:r>
              <a:rPr lang="en-US" dirty="0">
                <a:uFillTx/>
              </a:rPr>
              <a:t>Third level</a:t>
            </a:r>
          </a:p>
          <a:p>
            <a:pPr lvl="3"/>
            <a:r>
              <a:rPr lang="en-US" dirty="0">
                <a:uFillTx/>
              </a:rPr>
              <a:t>Fourth level</a:t>
            </a:r>
          </a:p>
          <a:p>
            <a:pPr lvl="4"/>
            <a:r>
              <a:rPr lang="en-US" dirty="0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4/2/18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42913">
              <a:buClr>
                <a:schemeClr val="bg1"/>
              </a:buClr>
              <a:buSzPct val="100000"/>
              <a:buFont typeface="Wingdings" charset="2"/>
              <a:buChar char="Ø"/>
              <a:defRPr>
                <a:solidFill>
                  <a:schemeClr val="bg1"/>
                </a:solidFill>
                <a:uFillTx/>
              </a:defRPr>
            </a:lvl1pPr>
            <a:lvl2pPr marL="914400" indent="-457200">
              <a:defRPr>
                <a:solidFill>
                  <a:schemeClr val="bg1"/>
                </a:solidFill>
                <a:uFillTx/>
              </a:defRPr>
            </a:lvl2pPr>
            <a:lvl3pPr marL="1373188" indent="-311150">
              <a:defRPr>
                <a:solidFill>
                  <a:schemeClr val="bg1"/>
                </a:solidFill>
                <a:uFillTx/>
              </a:defRPr>
            </a:lvl3pPr>
            <a:lvl4pPr marL="1830388" indent="-236538">
              <a:defRPr>
                <a:solidFill>
                  <a:schemeClr val="bg1"/>
                </a:solidFill>
                <a:uFillTx/>
              </a:defRPr>
            </a:lvl4pPr>
            <a:lvl5pPr marL="2287588" indent="-234950">
              <a:defRPr>
                <a:solidFill>
                  <a:schemeClr val="bg1"/>
                </a:solidFill>
                <a:uFillTx/>
              </a:defRPr>
            </a:lvl5pPr>
          </a:lstStyle>
          <a:p>
            <a:pPr lvl="0"/>
            <a:r>
              <a:rPr lang="en-US" dirty="0">
                <a:uFillTx/>
              </a:rPr>
              <a:t>Click to edit Master text styles</a:t>
            </a:r>
          </a:p>
          <a:p>
            <a:pPr lvl="1"/>
            <a:r>
              <a:rPr lang="en-US" dirty="0">
                <a:uFillTx/>
              </a:rPr>
              <a:t>Second level</a:t>
            </a:r>
          </a:p>
          <a:p>
            <a:pPr lvl="2"/>
            <a:r>
              <a:rPr lang="en-US" dirty="0">
                <a:uFillTx/>
              </a:rPr>
              <a:t>Third level</a:t>
            </a:r>
          </a:p>
          <a:p>
            <a:pPr lvl="3"/>
            <a:r>
              <a:rPr lang="en-US" dirty="0">
                <a:uFillTx/>
              </a:rPr>
              <a:t>Fourth level</a:t>
            </a:r>
          </a:p>
          <a:p>
            <a:pPr lvl="4"/>
            <a:r>
              <a:rPr lang="en-US" dirty="0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F51376BE-D49D-E946-9484-81A0C482C8D7}" type="datetimeFigureOut">
              <a:rPr lang="en-US" smtClean="0">
                <a:uFillTx/>
              </a:rPr>
              <a:pPr/>
              <a:t>4/2/18</a:t>
            </a:fld>
            <a:endParaRPr lang="en-US"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endParaRPr lang="en-US"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DC2A921A-EC74-6F4D-8465-D463C43FF014}" type="slidenum">
              <a:rPr lang="en-US" smtClean="0">
                <a:uFillTx/>
              </a:rPr>
              <a:pPr/>
              <a:t>‹#›</a:t>
            </a:fld>
            <a:endParaRPr lang="en-US">
              <a:uFillTx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r>
              <a:rPr lang="en-US" dirty="0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42913">
              <a:buClr>
                <a:schemeClr val="bg1"/>
              </a:buClr>
              <a:buSzPct val="100000"/>
              <a:buFont typeface="Wingdings" charset="2"/>
              <a:buChar char="Ø"/>
              <a:defRPr>
                <a:solidFill>
                  <a:schemeClr val="bg1"/>
                </a:solidFill>
                <a:uFillTx/>
              </a:defRPr>
            </a:lvl1pPr>
            <a:lvl2pPr marL="914400" indent="-457200">
              <a:defRPr>
                <a:solidFill>
                  <a:schemeClr val="bg1"/>
                </a:solidFill>
                <a:uFillTx/>
              </a:defRPr>
            </a:lvl2pPr>
            <a:lvl3pPr marL="1373188" indent="-311150">
              <a:defRPr>
                <a:solidFill>
                  <a:schemeClr val="bg1"/>
                </a:solidFill>
                <a:uFillTx/>
              </a:defRPr>
            </a:lvl3pPr>
            <a:lvl4pPr marL="1830388" indent="-236538">
              <a:defRPr>
                <a:solidFill>
                  <a:schemeClr val="bg1"/>
                </a:solidFill>
                <a:uFillTx/>
              </a:defRPr>
            </a:lvl4pPr>
            <a:lvl5pPr marL="2287588" indent="-234950">
              <a:defRPr>
                <a:solidFill>
                  <a:schemeClr val="bg1"/>
                </a:solidFill>
                <a:uFillTx/>
              </a:defRPr>
            </a:lvl5pPr>
          </a:lstStyle>
          <a:p>
            <a:pPr lvl="0"/>
            <a:r>
              <a:rPr lang="en-US" dirty="0">
                <a:uFillTx/>
              </a:rPr>
              <a:t>Click to edit Master text styles</a:t>
            </a:r>
          </a:p>
          <a:p>
            <a:pPr lvl="1"/>
            <a:r>
              <a:rPr lang="en-US" dirty="0">
                <a:uFillTx/>
              </a:rPr>
              <a:t>Second level</a:t>
            </a:r>
          </a:p>
          <a:p>
            <a:pPr lvl="2"/>
            <a:r>
              <a:rPr lang="en-US" dirty="0">
                <a:uFillTx/>
              </a:rPr>
              <a:t>Third level</a:t>
            </a:r>
          </a:p>
          <a:p>
            <a:pPr lvl="3"/>
            <a:r>
              <a:rPr lang="en-US" dirty="0">
                <a:uFillTx/>
              </a:rPr>
              <a:t>Fourth level</a:t>
            </a:r>
          </a:p>
          <a:p>
            <a:pPr lvl="4"/>
            <a:r>
              <a:rPr lang="en-US" dirty="0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F51376BE-D49D-E946-9484-81A0C482C8D7}" type="datetimeFigureOut">
              <a:rPr lang="en-US" smtClean="0">
                <a:uFillTx/>
              </a:rPr>
              <a:pPr/>
              <a:t>4/2/18</a:t>
            </a:fld>
            <a:endParaRPr lang="en-US"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endParaRPr lang="en-US"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DC2A921A-EC74-6F4D-8465-D463C43FF014}" type="slidenum">
              <a:rPr lang="en-US" smtClean="0">
                <a:uFillTx/>
              </a:rPr>
              <a:pPr/>
              <a:t>‹#›</a:t>
            </a:fld>
            <a:endParaRPr lang="en-US">
              <a:uFillTx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uFillTx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  <a:uFillTx/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  <a:uFillTx/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4/2/18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  <a:uFillTx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  <a:uFillTx/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  <a:uFillTx/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F51376BE-D49D-E946-9484-81A0C482C8D7}" type="datetimeFigureOut">
              <a:rPr lang="en-US" smtClean="0">
                <a:uFillTx/>
              </a:rPr>
              <a:pPr/>
              <a:t>4/2/18</a:t>
            </a:fld>
            <a:endParaRPr lang="en-US"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endParaRPr lang="en-US"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DC2A921A-EC74-6F4D-8465-D463C43FF014}" type="slidenum">
              <a:rPr lang="en-US" smtClean="0">
                <a:uFillTx/>
              </a:rPr>
              <a:pPr/>
              <a:t>‹#›</a:t>
            </a:fld>
            <a:endParaRPr lang="en-US">
              <a:uFillTx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52450" y="320675"/>
            <a:ext cx="1080135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uFillTx/>
              </a:rP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>
                <a:uFillTx/>
              </a:rPr>
              <a:t>Click to edit Master text styles</a:t>
            </a:r>
          </a:p>
          <a:p>
            <a:pPr lvl="1"/>
            <a:r>
              <a:rPr lang="en-US" dirty="0">
                <a:uFillTx/>
              </a:rPr>
              <a:t>Second level</a:t>
            </a:r>
          </a:p>
          <a:p>
            <a:pPr lvl="2"/>
            <a:r>
              <a:rPr lang="en-US" dirty="0">
                <a:uFillTx/>
              </a:rPr>
              <a:t>Third level</a:t>
            </a:r>
          </a:p>
          <a:p>
            <a:pPr lvl="3"/>
            <a:r>
              <a:rPr lang="en-US" dirty="0">
                <a:uFillTx/>
              </a:rPr>
              <a:t>Fourth level</a:t>
            </a:r>
          </a:p>
          <a:p>
            <a:pPr lvl="4"/>
            <a:r>
              <a:rPr lang="en-US" dirty="0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uFillTx/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defTabSz="914377"/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 defTabSz="914377"/>
              <a:t>4/2/18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uFillTx/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defTabSz="914377"/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uFillTx/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defTabSz="914377"/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 defTabSz="914377"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80" r:id="rId19"/>
    <p:sldLayoutId id="2147483681" r:id="rId20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uFillTx/>
          <a:latin typeface="+mj-lt"/>
          <a:ea typeface="Helvetica Neue" charset="0"/>
          <a:cs typeface="Helvetica Neue" charset="0"/>
        </a:defRPr>
      </a:lvl1pPr>
    </p:titleStyle>
    <p:bodyStyle>
      <a:lvl1pPr marL="0" indent="0" algn="l" defTabSz="914377" rtl="0" eaLnBrk="1" latinLnBrk="0" hangingPunct="1">
        <a:lnSpc>
          <a:spcPct val="90000"/>
        </a:lnSpc>
        <a:spcBef>
          <a:spcPts val="2200"/>
        </a:spcBef>
        <a:buFont typeface="Wingdings" charset="2"/>
        <a:buNone/>
        <a:defRPr sz="2800" b="0" i="0" kern="1200">
          <a:solidFill>
            <a:schemeClr val="tx1"/>
          </a:solidFill>
          <a:uFillTx/>
          <a:latin typeface="+mn-lt"/>
          <a:ea typeface="Helvetica Neue Light" charset="0"/>
          <a:cs typeface="Helvetica Neue Light" charset="0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charset="2"/>
        <a:buChar char="Ø"/>
        <a:defRPr sz="2400" b="0" i="0" kern="1200">
          <a:solidFill>
            <a:schemeClr val="tx1"/>
          </a:solidFill>
          <a:uFillTx/>
          <a:latin typeface="+mn-lt"/>
          <a:ea typeface="Helvetica Neue Light" charset="0"/>
          <a:cs typeface="Helvetica Neue Light" charset="0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charset="2"/>
        <a:buChar char="Ø"/>
        <a:defRPr sz="2000" b="0" i="0" kern="1200">
          <a:solidFill>
            <a:schemeClr val="tx1"/>
          </a:solidFill>
          <a:uFillTx/>
          <a:latin typeface="+mn-lt"/>
          <a:ea typeface="Helvetica Neue Light" charset="0"/>
          <a:cs typeface="Helvetica Neue Light" charset="0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charset="2"/>
        <a:buChar char="Ø"/>
        <a:defRPr sz="1800" b="0" i="0" kern="1200">
          <a:solidFill>
            <a:schemeClr val="tx1"/>
          </a:solidFill>
          <a:uFillTx/>
          <a:latin typeface="+mn-lt"/>
          <a:ea typeface="Helvetica Neue Light" charset="0"/>
          <a:cs typeface="Helvetica Neue Light" charset="0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charset="2"/>
        <a:buChar char="Ø"/>
        <a:defRPr sz="1800" b="0" i="0" kern="1200">
          <a:solidFill>
            <a:schemeClr val="tx1"/>
          </a:solidFill>
          <a:uFillTx/>
          <a:latin typeface="+mn-lt"/>
          <a:ea typeface="Helvetica Neue Light" charset="0"/>
          <a:cs typeface="Helvetica Neue Light" charset="0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9pPr>
    </p:bodyStyle>
    <p:otherStyle>
      <a:defPPr>
        <a:defRPr lang="en-US">
          <a:uFillTx/>
        </a:defRPr>
      </a:defPPr>
      <a:lvl1pPr marL="0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8940800" cy="90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algn="l" rtl="0">
              <a:spcBef>
                <a:spcPts val="0"/>
              </a:spcBef>
              <a:buClr>
                <a:srgbClr val="3B7EA1"/>
              </a:buClr>
              <a:buSzPct val="100000"/>
              <a:buFont typeface="Arial"/>
              <a:buNone/>
              <a:defRPr sz="3600" b="1" i="0" u="none" strike="noStrike" cap="none">
                <a:solidFill>
                  <a:srgbClr val="3B7EA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36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36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36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36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36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36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36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36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34" name="Shape 34"/>
          <p:cNvSpPr txBox="1">
            <a:spLocks noGrp="1"/>
          </p:cNvSpPr>
          <p:nvPr>
            <p:ph type="body" idx="1"/>
          </p:nvPr>
        </p:nvSpPr>
        <p:spPr>
          <a:xfrm>
            <a:off x="609600" y="1295400"/>
            <a:ext cx="10972800" cy="483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algn="l" rtl="0">
              <a:spcBef>
                <a:spcPts val="480"/>
              </a:spcBef>
              <a:buClr>
                <a:srgbClr val="C4820E"/>
              </a:buClr>
              <a:buSzPct val="100000"/>
              <a:buFont typeface="Arial"/>
              <a:buChar char="●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spcBef>
                <a:spcPts val="480"/>
              </a:spcBef>
              <a:buClr>
                <a:srgbClr val="C4820E"/>
              </a:buClr>
              <a:buSzPct val="100000"/>
              <a:buFont typeface="Courier New"/>
              <a:buChar char="o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 rtl="0">
              <a:spcBef>
                <a:spcPts val="480"/>
              </a:spcBef>
              <a:buClr>
                <a:srgbClr val="C4820E"/>
              </a:buClr>
              <a:buSzPct val="100000"/>
              <a:buFont typeface="Wingdings"/>
              <a:buChar char="§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 rtl="0">
              <a:spcBef>
                <a:spcPts val="360"/>
              </a:spcBef>
              <a:buClr>
                <a:srgbClr val="C4820E"/>
              </a:buClr>
              <a:buSzPct val="100000"/>
              <a:buFont typeface="Arial"/>
              <a:buChar char="●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 rtl="0">
              <a:spcBef>
                <a:spcPts val="360"/>
              </a:spcBef>
              <a:buClr>
                <a:srgbClr val="C4820E"/>
              </a:buClr>
              <a:buSzPct val="100000"/>
              <a:buFont typeface="Courier New"/>
              <a:buChar char="o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 rtl="0">
              <a:spcBef>
                <a:spcPts val="360"/>
              </a:spcBef>
              <a:buClr>
                <a:srgbClr val="C4820E"/>
              </a:buClr>
              <a:buSzPct val="100000"/>
              <a:buFont typeface="Wingdings"/>
              <a:buChar char="§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 rtl="0">
              <a:spcBef>
                <a:spcPts val="360"/>
              </a:spcBef>
              <a:buClr>
                <a:srgbClr val="C4820E"/>
              </a:buClr>
              <a:buSzPct val="100000"/>
              <a:buFont typeface="Arial"/>
              <a:buChar char="●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 rtl="0">
              <a:spcBef>
                <a:spcPts val="360"/>
              </a:spcBef>
              <a:buClr>
                <a:srgbClr val="C4820E"/>
              </a:buClr>
              <a:buSzPct val="100000"/>
              <a:buFont typeface="Courier New"/>
              <a:buChar char="o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 rtl="0">
              <a:spcBef>
                <a:spcPts val="360"/>
              </a:spcBef>
              <a:buClr>
                <a:srgbClr val="C4820E"/>
              </a:buClr>
              <a:buSzPct val="100000"/>
              <a:buFont typeface="Wingdings"/>
              <a:buChar char="§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28855727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L="296863" marR="0" lvl="0" indent="-284163" algn="l" rtl="0">
        <a:lnSpc>
          <a:spcPct val="100000"/>
        </a:lnSpc>
        <a:spcBef>
          <a:spcPts val="0"/>
        </a:spcBef>
        <a:spcAft>
          <a:spcPts val="0"/>
        </a:spcAft>
        <a:buNone/>
        <a:tabLst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jegonzal@cs.berkeley.edu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tiff"/><Relationship Id="rId5" Type="http://schemas.openxmlformats.org/officeDocument/2006/relationships/image" Target="../media/image3.tiff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emf"/><Relationship Id="rId5" Type="http://schemas.openxmlformats.org/officeDocument/2006/relationships/image" Target="../media/image17.emf"/><Relationship Id="rId4" Type="http://schemas.openxmlformats.org/officeDocument/2006/relationships/image" Target="../media/image16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emf"/><Relationship Id="rId5" Type="http://schemas.openxmlformats.org/officeDocument/2006/relationships/image" Target="../media/image17.emf"/><Relationship Id="rId4" Type="http://schemas.openxmlformats.org/officeDocument/2006/relationships/image" Target="../media/image16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7" Type="http://schemas.openxmlformats.org/officeDocument/2006/relationships/image" Target="../media/image24.tiff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3.tiff"/><Relationship Id="rId5" Type="http://schemas.openxmlformats.org/officeDocument/2006/relationships/image" Target="../media/image22.tiff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emf"/><Relationship Id="rId5" Type="http://schemas.openxmlformats.org/officeDocument/2006/relationships/image" Target="../media/image18.emf"/><Relationship Id="rId4" Type="http://schemas.openxmlformats.org/officeDocument/2006/relationships/image" Target="../media/image17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emf"/><Relationship Id="rId3" Type="http://schemas.openxmlformats.org/officeDocument/2006/relationships/image" Target="../media/image25.png"/><Relationship Id="rId7" Type="http://schemas.openxmlformats.org/officeDocument/2006/relationships/image" Target="../media/image16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emf"/><Relationship Id="rId5" Type="http://schemas.openxmlformats.org/officeDocument/2006/relationships/image" Target="../media/image15.emf"/><Relationship Id="rId4" Type="http://schemas.openxmlformats.org/officeDocument/2006/relationships/image" Target="../media/image14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7" Type="http://schemas.openxmlformats.org/officeDocument/2006/relationships/image" Target="../media/image18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emf"/><Relationship Id="rId5" Type="http://schemas.openxmlformats.org/officeDocument/2006/relationships/image" Target="../media/image15.emf"/><Relationship Id="rId4" Type="http://schemas.openxmlformats.org/officeDocument/2006/relationships/image" Target="../media/image14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emf"/><Relationship Id="rId3" Type="http://schemas.openxmlformats.org/officeDocument/2006/relationships/image" Target="../media/image26.emf"/><Relationship Id="rId7" Type="http://schemas.openxmlformats.org/officeDocument/2006/relationships/image" Target="../media/image29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watch?v=anwy2MPT5RE" TargetMode="External"/><Relationship Id="rId5" Type="http://schemas.openxmlformats.org/officeDocument/2006/relationships/image" Target="../media/image28.emf"/><Relationship Id="rId4" Type="http://schemas.openxmlformats.org/officeDocument/2006/relationships/image" Target="../media/image27.emf"/><Relationship Id="rId9" Type="http://schemas.openxmlformats.org/officeDocument/2006/relationships/image" Target="../media/image31.emf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emf"/><Relationship Id="rId3" Type="http://schemas.openxmlformats.org/officeDocument/2006/relationships/image" Target="../media/image29.emf"/><Relationship Id="rId7" Type="http://schemas.openxmlformats.org/officeDocument/2006/relationships/image" Target="../media/image33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emf"/><Relationship Id="rId10" Type="http://schemas.openxmlformats.org/officeDocument/2006/relationships/image" Target="../media/image36.emf"/><Relationship Id="rId4" Type="http://schemas.openxmlformats.org/officeDocument/2006/relationships/image" Target="../media/image30.emf"/><Relationship Id="rId9" Type="http://schemas.openxmlformats.org/officeDocument/2006/relationships/image" Target="../media/image35.emf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emf"/><Relationship Id="rId3" Type="http://schemas.openxmlformats.org/officeDocument/2006/relationships/image" Target="../media/image26.emf"/><Relationship Id="rId7" Type="http://schemas.openxmlformats.org/officeDocument/2006/relationships/image" Target="../media/image29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watch?v=anwy2MPT5RE" TargetMode="External"/><Relationship Id="rId11" Type="http://schemas.openxmlformats.org/officeDocument/2006/relationships/image" Target="../media/image38.emf"/><Relationship Id="rId5" Type="http://schemas.openxmlformats.org/officeDocument/2006/relationships/image" Target="../media/image28.emf"/><Relationship Id="rId10" Type="http://schemas.openxmlformats.org/officeDocument/2006/relationships/image" Target="../media/image37.emf"/><Relationship Id="rId4" Type="http://schemas.openxmlformats.org/officeDocument/2006/relationships/image" Target="../media/image27.emf"/><Relationship Id="rId9" Type="http://schemas.openxmlformats.org/officeDocument/2006/relationships/image" Target="../media/image31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emf"/><Relationship Id="rId4" Type="http://schemas.openxmlformats.org/officeDocument/2006/relationships/image" Target="../media/image30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(null)"/><Relationship Id="rId4" Type="http://schemas.openxmlformats.org/officeDocument/2006/relationships/image" Target="../media/image40.(null)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emf"/><Relationship Id="rId4" Type="http://schemas.openxmlformats.org/officeDocument/2006/relationships/image" Target="../media/image43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(null)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emf"/><Relationship Id="rId4" Type="http://schemas.openxmlformats.org/officeDocument/2006/relationships/image" Target="../media/image43.emf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emf"/><Relationship Id="rId3" Type="http://schemas.openxmlformats.org/officeDocument/2006/relationships/image" Target="../media/image31.emf"/><Relationship Id="rId7" Type="http://schemas.openxmlformats.org/officeDocument/2006/relationships/image" Target="../media/image48.emf"/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emf"/><Relationship Id="rId5" Type="http://schemas.openxmlformats.org/officeDocument/2006/relationships/image" Target="../media/image43.emf"/><Relationship Id="rId4" Type="http://schemas.openxmlformats.org/officeDocument/2006/relationships/image" Target="../media/image42.emf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emf"/><Relationship Id="rId13" Type="http://schemas.openxmlformats.org/officeDocument/2006/relationships/image" Target="../media/image55.emf"/><Relationship Id="rId18" Type="http://schemas.openxmlformats.org/officeDocument/2006/relationships/image" Target="../media/image60.emf"/><Relationship Id="rId3" Type="http://schemas.openxmlformats.org/officeDocument/2006/relationships/image" Target="../media/image31.emf"/><Relationship Id="rId7" Type="http://schemas.openxmlformats.org/officeDocument/2006/relationships/image" Target="../media/image48.emf"/><Relationship Id="rId12" Type="http://schemas.openxmlformats.org/officeDocument/2006/relationships/image" Target="../media/image54.emf"/><Relationship Id="rId17" Type="http://schemas.openxmlformats.org/officeDocument/2006/relationships/image" Target="../media/image59.emf"/><Relationship Id="rId2" Type="http://schemas.openxmlformats.org/officeDocument/2006/relationships/image" Target="../media/image49.emf"/><Relationship Id="rId16" Type="http://schemas.openxmlformats.org/officeDocument/2006/relationships/image" Target="../media/image5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emf"/><Relationship Id="rId11" Type="http://schemas.openxmlformats.org/officeDocument/2006/relationships/image" Target="../media/image53.emf"/><Relationship Id="rId5" Type="http://schemas.openxmlformats.org/officeDocument/2006/relationships/image" Target="../media/image43.emf"/><Relationship Id="rId15" Type="http://schemas.openxmlformats.org/officeDocument/2006/relationships/image" Target="../media/image57.emf"/><Relationship Id="rId10" Type="http://schemas.openxmlformats.org/officeDocument/2006/relationships/image" Target="../media/image52.emf"/><Relationship Id="rId4" Type="http://schemas.openxmlformats.org/officeDocument/2006/relationships/image" Target="../media/image42.emf"/><Relationship Id="rId9" Type="http://schemas.openxmlformats.org/officeDocument/2006/relationships/image" Target="../media/image51.emf"/><Relationship Id="rId14" Type="http://schemas.openxmlformats.org/officeDocument/2006/relationships/image" Target="../media/image56.emf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emf"/><Relationship Id="rId13" Type="http://schemas.openxmlformats.org/officeDocument/2006/relationships/image" Target="../media/image57.emf"/><Relationship Id="rId3" Type="http://schemas.openxmlformats.org/officeDocument/2006/relationships/image" Target="../media/image59.emf"/><Relationship Id="rId7" Type="http://schemas.openxmlformats.org/officeDocument/2006/relationships/image" Target="../media/image43.emf"/><Relationship Id="rId12" Type="http://schemas.openxmlformats.org/officeDocument/2006/relationships/image" Target="../media/image56.emf"/><Relationship Id="rId2" Type="http://schemas.openxmlformats.org/officeDocument/2006/relationships/image" Target="../media/image5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emf"/><Relationship Id="rId11" Type="http://schemas.openxmlformats.org/officeDocument/2006/relationships/image" Target="../media/image54.emf"/><Relationship Id="rId5" Type="http://schemas.openxmlformats.org/officeDocument/2006/relationships/image" Target="../media/image31.emf"/><Relationship Id="rId15" Type="http://schemas.openxmlformats.org/officeDocument/2006/relationships/image" Target="../media/image61.emf"/><Relationship Id="rId10" Type="http://schemas.openxmlformats.org/officeDocument/2006/relationships/image" Target="../media/image50.emf"/><Relationship Id="rId4" Type="http://schemas.openxmlformats.org/officeDocument/2006/relationships/image" Target="../media/image49.emf"/><Relationship Id="rId9" Type="http://schemas.openxmlformats.org/officeDocument/2006/relationships/image" Target="../media/image48.emf"/><Relationship Id="rId14" Type="http://schemas.openxmlformats.org/officeDocument/2006/relationships/image" Target="../media/image60.emf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emf"/><Relationship Id="rId3" Type="http://schemas.openxmlformats.org/officeDocument/2006/relationships/image" Target="../media/image49.emf"/><Relationship Id="rId7" Type="http://schemas.openxmlformats.org/officeDocument/2006/relationships/image" Target="../media/image64.emf"/><Relationship Id="rId2" Type="http://schemas.openxmlformats.org/officeDocument/2006/relationships/image" Target="../media/image6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emf"/><Relationship Id="rId5" Type="http://schemas.openxmlformats.org/officeDocument/2006/relationships/image" Target="../media/image62.emf"/><Relationship Id="rId4" Type="http://schemas.openxmlformats.org/officeDocument/2006/relationships/image" Target="../media/image48.emf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emf"/><Relationship Id="rId3" Type="http://schemas.openxmlformats.org/officeDocument/2006/relationships/image" Target="../media/image64.emf"/><Relationship Id="rId7" Type="http://schemas.openxmlformats.org/officeDocument/2006/relationships/image" Target="../media/image68.emf"/><Relationship Id="rId2" Type="http://schemas.openxmlformats.org/officeDocument/2006/relationships/image" Target="../media/image63.emf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7.emf"/><Relationship Id="rId11" Type="http://schemas.openxmlformats.org/officeDocument/2006/relationships/image" Target="../media/image71.emf"/><Relationship Id="rId5" Type="http://schemas.openxmlformats.org/officeDocument/2006/relationships/image" Target="../media/image66.emf"/><Relationship Id="rId10" Type="http://schemas.openxmlformats.org/officeDocument/2006/relationships/image" Target="../media/image30.emf"/><Relationship Id="rId4" Type="http://schemas.openxmlformats.org/officeDocument/2006/relationships/image" Target="../media/image65.emf"/><Relationship Id="rId9" Type="http://schemas.openxmlformats.org/officeDocument/2006/relationships/image" Target="../media/image70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emf"/><Relationship Id="rId3" Type="http://schemas.openxmlformats.org/officeDocument/2006/relationships/image" Target="../media/image64.emf"/><Relationship Id="rId7" Type="http://schemas.openxmlformats.org/officeDocument/2006/relationships/image" Target="../media/image30.emf"/><Relationship Id="rId2" Type="http://schemas.openxmlformats.org/officeDocument/2006/relationships/image" Target="../media/image63.emf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72.emf"/><Relationship Id="rId5" Type="http://schemas.openxmlformats.org/officeDocument/2006/relationships/image" Target="../media/image70.emf"/><Relationship Id="rId4" Type="http://schemas.openxmlformats.org/officeDocument/2006/relationships/image" Target="../media/image65.emf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emf"/><Relationship Id="rId13" Type="http://schemas.openxmlformats.org/officeDocument/2006/relationships/image" Target="../media/image63.emf"/><Relationship Id="rId18" Type="http://schemas.openxmlformats.org/officeDocument/2006/relationships/image" Target="../media/image71.emf"/><Relationship Id="rId3" Type="http://schemas.openxmlformats.org/officeDocument/2006/relationships/image" Target="../media/image72.emf"/><Relationship Id="rId7" Type="http://schemas.openxmlformats.org/officeDocument/2006/relationships/image" Target="../media/image76.emf"/><Relationship Id="rId12" Type="http://schemas.openxmlformats.org/officeDocument/2006/relationships/image" Target="../media/image81.emf"/><Relationship Id="rId17" Type="http://schemas.openxmlformats.org/officeDocument/2006/relationships/image" Target="../media/image30.emf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70.emf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75.emf"/><Relationship Id="rId11" Type="http://schemas.openxmlformats.org/officeDocument/2006/relationships/image" Target="../media/image80.emf"/><Relationship Id="rId5" Type="http://schemas.openxmlformats.org/officeDocument/2006/relationships/image" Target="../media/image74.emf"/><Relationship Id="rId15" Type="http://schemas.openxmlformats.org/officeDocument/2006/relationships/image" Target="../media/image65.emf"/><Relationship Id="rId10" Type="http://schemas.openxmlformats.org/officeDocument/2006/relationships/image" Target="../media/image79.emf"/><Relationship Id="rId4" Type="http://schemas.openxmlformats.org/officeDocument/2006/relationships/image" Target="../media/image73.emf"/><Relationship Id="rId9" Type="http://schemas.openxmlformats.org/officeDocument/2006/relationships/image" Target="../media/image78.emf"/><Relationship Id="rId14" Type="http://schemas.openxmlformats.org/officeDocument/2006/relationships/image" Target="../media/image64.emf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emf"/><Relationship Id="rId13" Type="http://schemas.openxmlformats.org/officeDocument/2006/relationships/image" Target="../media/image71.emf"/><Relationship Id="rId3" Type="http://schemas.openxmlformats.org/officeDocument/2006/relationships/image" Target="../media/image82.emf"/><Relationship Id="rId7" Type="http://schemas.openxmlformats.org/officeDocument/2006/relationships/image" Target="../media/image86.emf"/><Relationship Id="rId12" Type="http://schemas.openxmlformats.org/officeDocument/2006/relationships/image" Target="../media/image30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85.emf"/><Relationship Id="rId11" Type="http://schemas.openxmlformats.org/officeDocument/2006/relationships/image" Target="../media/image70.emf"/><Relationship Id="rId5" Type="http://schemas.openxmlformats.org/officeDocument/2006/relationships/image" Target="../media/image84.emf"/><Relationship Id="rId10" Type="http://schemas.openxmlformats.org/officeDocument/2006/relationships/image" Target="../media/image65.emf"/><Relationship Id="rId4" Type="http://schemas.openxmlformats.org/officeDocument/2006/relationships/image" Target="../media/image83.emf"/><Relationship Id="rId9" Type="http://schemas.openxmlformats.org/officeDocument/2006/relationships/image" Target="../media/image64.emf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emf"/><Relationship Id="rId13" Type="http://schemas.openxmlformats.org/officeDocument/2006/relationships/image" Target="../media/image64.emf"/><Relationship Id="rId3" Type="http://schemas.openxmlformats.org/officeDocument/2006/relationships/image" Target="../media/image82.emf"/><Relationship Id="rId7" Type="http://schemas.openxmlformats.org/officeDocument/2006/relationships/image" Target="../media/image86.emf"/><Relationship Id="rId12" Type="http://schemas.openxmlformats.org/officeDocument/2006/relationships/image" Target="../media/image63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85.emf"/><Relationship Id="rId11" Type="http://schemas.openxmlformats.org/officeDocument/2006/relationships/image" Target="../media/image88.emf"/><Relationship Id="rId5" Type="http://schemas.openxmlformats.org/officeDocument/2006/relationships/image" Target="../media/image84.emf"/><Relationship Id="rId15" Type="http://schemas.openxmlformats.org/officeDocument/2006/relationships/image" Target="../media/image70.emf"/><Relationship Id="rId10" Type="http://schemas.openxmlformats.org/officeDocument/2006/relationships/image" Target="../media/image71.emf"/><Relationship Id="rId4" Type="http://schemas.openxmlformats.org/officeDocument/2006/relationships/image" Target="../media/image83.emf"/><Relationship Id="rId9" Type="http://schemas.openxmlformats.org/officeDocument/2006/relationships/image" Target="../media/image30.emf"/><Relationship Id="rId14" Type="http://schemas.openxmlformats.org/officeDocument/2006/relationships/image" Target="../media/image65.e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emf"/><Relationship Id="rId2" Type="http://schemas.openxmlformats.org/officeDocument/2006/relationships/image" Target="../media/image89.em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(null)"/><Relationship Id="rId2" Type="http://schemas.openxmlformats.org/officeDocument/2006/relationships/image" Target="../media/image88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0.(null)"/><Relationship Id="rId4" Type="http://schemas.openxmlformats.org/officeDocument/2006/relationships/image" Target="../media/image41.(null)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emf"/><Relationship Id="rId3" Type="http://schemas.openxmlformats.org/officeDocument/2006/relationships/image" Target="../media/image92.png"/><Relationship Id="rId7" Type="http://schemas.openxmlformats.org/officeDocument/2006/relationships/image" Target="../media/image96.emf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emf"/><Relationship Id="rId5" Type="http://schemas.openxmlformats.org/officeDocument/2006/relationships/image" Target="../media/image94.emf"/><Relationship Id="rId10" Type="http://schemas.openxmlformats.org/officeDocument/2006/relationships/hyperlink" Target="http://bit.ly/ds100-sp18-cla" TargetMode="External"/><Relationship Id="rId4" Type="http://schemas.openxmlformats.org/officeDocument/2006/relationships/image" Target="../media/image93.emf"/><Relationship Id="rId9" Type="http://schemas.openxmlformats.org/officeDocument/2006/relationships/image" Target="../media/image88.emf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emf"/><Relationship Id="rId3" Type="http://schemas.openxmlformats.org/officeDocument/2006/relationships/image" Target="../media/image94.emf"/><Relationship Id="rId7" Type="http://schemas.openxmlformats.org/officeDocument/2006/relationships/image" Target="../media/image88.emf"/><Relationship Id="rId2" Type="http://schemas.openxmlformats.org/officeDocument/2006/relationships/image" Target="../media/image9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emf"/><Relationship Id="rId11" Type="http://schemas.openxmlformats.org/officeDocument/2006/relationships/image" Target="../media/image101.(null)"/><Relationship Id="rId5" Type="http://schemas.openxmlformats.org/officeDocument/2006/relationships/image" Target="../media/image96.emf"/><Relationship Id="rId10" Type="http://schemas.openxmlformats.org/officeDocument/2006/relationships/image" Target="../media/image100.emf"/><Relationship Id="rId4" Type="http://schemas.openxmlformats.org/officeDocument/2006/relationships/image" Target="../media/image95.emf"/><Relationship Id="rId9" Type="http://schemas.openxmlformats.org/officeDocument/2006/relationships/image" Target="../media/image99.emf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emf"/><Relationship Id="rId3" Type="http://schemas.openxmlformats.org/officeDocument/2006/relationships/image" Target="../media/image94.emf"/><Relationship Id="rId7" Type="http://schemas.openxmlformats.org/officeDocument/2006/relationships/image" Target="../media/image88.emf"/><Relationship Id="rId12" Type="http://schemas.openxmlformats.org/officeDocument/2006/relationships/image" Target="../media/image105.(null)"/><Relationship Id="rId2" Type="http://schemas.openxmlformats.org/officeDocument/2006/relationships/image" Target="../media/image9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emf"/><Relationship Id="rId11" Type="http://schemas.openxmlformats.org/officeDocument/2006/relationships/image" Target="../media/image104.emf"/><Relationship Id="rId5" Type="http://schemas.openxmlformats.org/officeDocument/2006/relationships/image" Target="../media/image96.emf"/><Relationship Id="rId10" Type="http://schemas.openxmlformats.org/officeDocument/2006/relationships/image" Target="../media/image103.emf"/><Relationship Id="rId4" Type="http://schemas.openxmlformats.org/officeDocument/2006/relationships/image" Target="../media/image95.emf"/><Relationship Id="rId9" Type="http://schemas.openxmlformats.org/officeDocument/2006/relationships/image" Target="../media/image102.emf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emf"/><Relationship Id="rId3" Type="http://schemas.openxmlformats.org/officeDocument/2006/relationships/image" Target="../media/image94.emf"/><Relationship Id="rId7" Type="http://schemas.openxmlformats.org/officeDocument/2006/relationships/image" Target="../media/image88.emf"/><Relationship Id="rId2" Type="http://schemas.openxmlformats.org/officeDocument/2006/relationships/image" Target="../media/image9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emf"/><Relationship Id="rId11" Type="http://schemas.openxmlformats.org/officeDocument/2006/relationships/image" Target="../media/image106.(null)"/><Relationship Id="rId5" Type="http://schemas.openxmlformats.org/officeDocument/2006/relationships/image" Target="../media/image96.emf"/><Relationship Id="rId10" Type="http://schemas.openxmlformats.org/officeDocument/2006/relationships/image" Target="../media/image105.(null)"/><Relationship Id="rId4" Type="http://schemas.openxmlformats.org/officeDocument/2006/relationships/image" Target="../media/image95.emf"/><Relationship Id="rId9" Type="http://schemas.openxmlformats.org/officeDocument/2006/relationships/image" Target="../media/image104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emf"/><Relationship Id="rId2" Type="http://schemas.openxmlformats.org/officeDocument/2006/relationships/image" Target="../media/image88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0.(null)"/><Relationship Id="rId4" Type="http://schemas.openxmlformats.org/officeDocument/2006/relationships/image" Target="../media/image109.(null)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emf"/><Relationship Id="rId2" Type="http://schemas.openxmlformats.org/officeDocument/2006/relationships/image" Target="../media/image111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8.emf"/><Relationship Id="rId4" Type="http://schemas.openxmlformats.org/officeDocument/2006/relationships/image" Target="../media/image113.em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emf"/><Relationship Id="rId2" Type="http://schemas.openxmlformats.org/officeDocument/2006/relationships/image" Target="../media/image11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emf"/><Relationship Id="rId5" Type="http://schemas.openxmlformats.org/officeDocument/2006/relationships/image" Target="../media/image114.emf"/><Relationship Id="rId4" Type="http://schemas.openxmlformats.org/officeDocument/2006/relationships/image" Target="../media/image113.emf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emf"/><Relationship Id="rId3" Type="http://schemas.openxmlformats.org/officeDocument/2006/relationships/image" Target="../media/image114.emf"/><Relationship Id="rId7" Type="http://schemas.openxmlformats.org/officeDocument/2006/relationships/image" Target="../media/image118.emf"/><Relationship Id="rId2" Type="http://schemas.openxmlformats.org/officeDocument/2006/relationships/image" Target="../media/image11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7.emf"/><Relationship Id="rId11" Type="http://schemas.openxmlformats.org/officeDocument/2006/relationships/image" Target="../media/image88.emf"/><Relationship Id="rId5" Type="http://schemas.openxmlformats.org/officeDocument/2006/relationships/image" Target="../media/image116.emf"/><Relationship Id="rId10" Type="http://schemas.openxmlformats.org/officeDocument/2006/relationships/image" Target="../media/image121.emf"/><Relationship Id="rId4" Type="http://schemas.openxmlformats.org/officeDocument/2006/relationships/image" Target="../media/image115.emf"/><Relationship Id="rId9" Type="http://schemas.openxmlformats.org/officeDocument/2006/relationships/image" Target="../media/image120.emf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emf"/><Relationship Id="rId3" Type="http://schemas.openxmlformats.org/officeDocument/2006/relationships/image" Target="../media/image114.emf"/><Relationship Id="rId7" Type="http://schemas.openxmlformats.org/officeDocument/2006/relationships/image" Target="../media/image123.emf"/><Relationship Id="rId2" Type="http://schemas.openxmlformats.org/officeDocument/2006/relationships/image" Target="../media/image11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2.emf"/><Relationship Id="rId5" Type="http://schemas.openxmlformats.org/officeDocument/2006/relationships/image" Target="../media/image120.emf"/><Relationship Id="rId4" Type="http://schemas.openxmlformats.org/officeDocument/2006/relationships/image" Target="../media/image118.emf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8.emf"/><Relationship Id="rId4" Type="http://schemas.openxmlformats.org/officeDocument/2006/relationships/image" Target="../media/image123.emf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emf"/><Relationship Id="rId2" Type="http://schemas.openxmlformats.org/officeDocument/2006/relationships/image" Target="../media/image124.emf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6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emf"/><Relationship Id="rId2" Type="http://schemas.openxmlformats.org/officeDocument/2006/relationships/image" Target="../media/image11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8.emf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emf"/><Relationship Id="rId2" Type="http://schemas.openxmlformats.org/officeDocument/2006/relationships/image" Target="../media/image11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8.emf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emf"/><Relationship Id="rId2" Type="http://schemas.openxmlformats.org/officeDocument/2006/relationships/image" Target="../media/image124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1.emf"/><Relationship Id="rId4" Type="http://schemas.openxmlformats.org/officeDocument/2006/relationships/image" Target="../media/image130.emf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emf"/><Relationship Id="rId2" Type="http://schemas.openxmlformats.org/officeDocument/2006/relationships/image" Target="../media/image124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2.emf"/><Relationship Id="rId4" Type="http://schemas.openxmlformats.org/officeDocument/2006/relationships/image" Target="../media/image131.emf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emf"/><Relationship Id="rId4" Type="http://schemas.openxmlformats.org/officeDocument/2006/relationships/image" Target="../media/image7.emf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5.emf"/><Relationship Id="rId4" Type="http://schemas.openxmlformats.org/officeDocument/2006/relationships/image" Target="../media/image134.emf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http://ai.stanford.edu/~acoates/coates_dltutorial_2013.pptx" TargetMode="External"/><Relationship Id="rId2" Type="http://schemas.openxmlformats.org/officeDocument/2006/relationships/image" Target="../media/image136.tiff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cs231n.stanford.edu/syllabus.html" TargetMode="Externa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.emf"/><Relationship Id="rId5" Type="http://schemas.openxmlformats.org/officeDocument/2006/relationships/image" Target="../media/image139.emf"/><Relationship Id="rId4" Type="http://schemas.microsoft.com/office/2007/relationships/hdphoto" Target="../media/hdphoto1.wdp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3" Type="http://schemas.openxmlformats.org/officeDocument/2006/relationships/image" Target="../media/image142.png"/><Relationship Id="rId7" Type="http://schemas.microsoft.com/office/2007/relationships/hdphoto" Target="../media/hdphoto3.wdp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3.jpeg"/><Relationship Id="rId11" Type="http://schemas.microsoft.com/office/2007/relationships/hdphoto" Target="../media/hdphoto5.wdp"/><Relationship Id="rId5" Type="http://schemas.microsoft.com/office/2007/relationships/hdphoto" Target="../media/hdphoto2.wdp"/><Relationship Id="rId10" Type="http://schemas.openxmlformats.org/officeDocument/2006/relationships/image" Target="../media/image145.png"/><Relationship Id="rId4" Type="http://schemas.openxmlformats.org/officeDocument/2006/relationships/image" Target="../media/image138.png"/><Relationship Id="rId9" Type="http://schemas.microsoft.com/office/2007/relationships/hdphoto" Target="../media/hdphoto4.wdp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png"/><Relationship Id="rId3" Type="http://schemas.microsoft.com/office/2007/relationships/hdphoto" Target="../media/hdphoto2.wdp"/><Relationship Id="rId7" Type="http://schemas.microsoft.com/office/2007/relationships/hdphoto" Target="../media/hdphoto6.wdp"/><Relationship Id="rId12" Type="http://schemas.openxmlformats.org/officeDocument/2006/relationships/image" Target="../media/image148.emf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4.png"/><Relationship Id="rId11" Type="http://schemas.openxmlformats.org/officeDocument/2006/relationships/image" Target="../media/image147.emf"/><Relationship Id="rId5" Type="http://schemas.microsoft.com/office/2007/relationships/hdphoto" Target="../media/hdphoto3.wdp"/><Relationship Id="rId10" Type="http://schemas.openxmlformats.org/officeDocument/2006/relationships/image" Target="../media/image146.emf"/><Relationship Id="rId4" Type="http://schemas.openxmlformats.org/officeDocument/2006/relationships/image" Target="../media/image143.jpeg"/><Relationship Id="rId9" Type="http://schemas.microsoft.com/office/2007/relationships/hdphoto" Target="../media/hdphoto7.wdp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5.emf"/><Relationship Id="rId3" Type="http://schemas.openxmlformats.org/officeDocument/2006/relationships/image" Target="../media/image150.emf"/><Relationship Id="rId7" Type="http://schemas.openxmlformats.org/officeDocument/2006/relationships/image" Target="../media/image154.emf"/><Relationship Id="rId2" Type="http://schemas.openxmlformats.org/officeDocument/2006/relationships/image" Target="../media/image14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3.emf"/><Relationship Id="rId5" Type="http://schemas.openxmlformats.org/officeDocument/2006/relationships/image" Target="../media/image152.emf"/><Relationship Id="rId4" Type="http://schemas.openxmlformats.org/officeDocument/2006/relationships/image" Target="../media/image151.emf"/><Relationship Id="rId9" Type="http://schemas.openxmlformats.org/officeDocument/2006/relationships/image" Target="../media/image156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emf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emf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tiff"/><Relationship Id="rId2" Type="http://schemas.openxmlformats.org/officeDocument/2006/relationships/image" Target="../media/image159.jpe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tiff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tiff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nsorflow.org/get_started/mnist/beginners" TargetMode="External"/><Relationship Id="rId2" Type="http://schemas.openxmlformats.org/officeDocument/2006/relationships/hyperlink" Target="https://ucbrise.github.io/cs294-rise-fa16/deep_learning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s231n.github.io/optimization-2/" TargetMode="External"/><Relationship Id="rId5" Type="http://schemas.openxmlformats.org/officeDocument/2006/relationships/hyperlink" Target="http://cs231n.github.io/optimization-1/" TargetMode="External"/><Relationship Id="rId4" Type="http://schemas.openxmlformats.org/officeDocument/2006/relationships/hyperlink" Target="http://cs231n.github.io/linear-classify/" TargetMode="Externa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tiff"/><Relationship Id="rId4" Type="http://schemas.openxmlformats.org/officeDocument/2006/relationships/image" Target="../media/image11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822127" y="386493"/>
            <a:ext cx="10764822" cy="4076701"/>
          </a:xfrm>
        </p:spPr>
        <p:txBody>
          <a:bodyPr anchor="ctr">
            <a:normAutofit/>
          </a:bodyPr>
          <a:lstStyle/>
          <a:p>
            <a:pPr algn="l"/>
            <a:r>
              <a:rPr lang="en-US" sz="5400" i="1" dirty="0"/>
              <a:t>Classification</a:t>
            </a:r>
            <a:br>
              <a:rPr lang="en-US" sz="5400" i="1" dirty="0"/>
            </a:br>
            <a:r>
              <a:rPr lang="en-US" sz="5400" i="1" dirty="0"/>
              <a:t>&amp; Logistic Regression</a:t>
            </a:r>
            <a:br>
              <a:rPr lang="en-US" sz="5400" i="1" dirty="0"/>
            </a:br>
            <a:r>
              <a:rPr lang="en-US" sz="4400" i="1" dirty="0"/>
              <a:t>&amp; maybe deep learning</a:t>
            </a:r>
            <a:endParaRPr lang="en-US" sz="5400" i="1" dirty="0">
              <a:uFillTx/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712442" y="3884277"/>
            <a:ext cx="8338783" cy="2058488"/>
          </a:xfrm>
        </p:spPr>
        <p:txBody>
          <a:bodyPr>
            <a:noAutofit/>
          </a:bodyPr>
          <a:lstStyle/>
          <a:p>
            <a:pPr algn="l"/>
            <a:r>
              <a:rPr lang="en-US" sz="1800" dirty="0">
                <a:uFillTx/>
              </a:rPr>
              <a:t>Slides by:</a:t>
            </a:r>
          </a:p>
          <a:p>
            <a:pPr algn="l"/>
            <a:r>
              <a:rPr lang="en-US" b="1" dirty="0">
                <a:uFillTx/>
              </a:rPr>
              <a:t>Joseph E. Gonzalez </a:t>
            </a:r>
            <a:r>
              <a:rPr lang="en-US" sz="2000" dirty="0">
                <a:uFillTx/>
                <a:hlinkClick r:id="rId3"/>
              </a:rPr>
              <a:t>jegonzal@cs.berkeley.edu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8202939" y="3515940"/>
            <a:ext cx="2960361" cy="2855070"/>
            <a:chOff x="2398281" y="1322640"/>
            <a:chExt cx="4896161" cy="4722019"/>
          </a:xfrm>
        </p:grpSpPr>
        <p:cxnSp>
          <p:nvCxnSpPr>
            <p:cNvPr id="18" name="Straight Arrow Connector 17"/>
            <p:cNvCxnSpPr/>
            <p:nvPr/>
          </p:nvCxnSpPr>
          <p:spPr>
            <a:xfrm>
              <a:off x="4095395" y="2226135"/>
              <a:ext cx="1371600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>
              <a:off x="6451680" y="3096066"/>
              <a:ext cx="0" cy="137160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/>
            <p:nvPr/>
          </p:nvCxnSpPr>
          <p:spPr>
            <a:xfrm flipH="1">
              <a:off x="4095395" y="5336382"/>
              <a:ext cx="1371600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flipV="1">
              <a:off x="3015076" y="3096066"/>
              <a:ext cx="0" cy="137160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2523009" y="1322640"/>
              <a:ext cx="984132" cy="19852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200" dirty="0">
                  <a:latin typeface="Times" charset="0"/>
                  <a:ea typeface="Times" charset="0"/>
                  <a:cs typeface="Times" charset="0"/>
                </a:rPr>
                <a:t>?</a:t>
              </a:r>
            </a:p>
          </p:txBody>
        </p:sp>
        <p:pic>
          <p:nvPicPr>
            <p:cNvPr id="23" name="Picture 22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855018" y="1774180"/>
              <a:ext cx="1193324" cy="1013344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608918" y="4881179"/>
              <a:ext cx="1685524" cy="1163480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398281" y="4628688"/>
              <a:ext cx="1233590" cy="121916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B63FE4-0BA8-7B42-8D28-1382A80C0D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748" y="0"/>
            <a:ext cx="1080135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Using </a:t>
            </a:r>
            <a:r>
              <a:rPr lang="en-US" sz="3600" dirty="0" err="1"/>
              <a:t>Scikit</a:t>
            </a:r>
            <a:r>
              <a:rPr lang="en-US" sz="3600" dirty="0"/>
              <a:t>-Learn for Regularized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195E8C-5EC9-7342-A71E-568DE1DE38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" y="1470450"/>
            <a:ext cx="12115800" cy="5288695"/>
          </a:xfrm>
        </p:spPr>
        <p:txBody>
          <a:bodyPr>
            <a:normAutofit/>
          </a:bodyPr>
          <a:lstStyle/>
          <a:p>
            <a:r>
              <a:rPr lang="en-US" b="1" u="sng" dirty="0"/>
              <a:t>Confusion Warning:</a:t>
            </a:r>
            <a:r>
              <a:rPr lang="en-US" dirty="0"/>
              <a:t> Regularization parameter 𝛼 = 1/</a:t>
            </a:r>
            <a:r>
              <a:rPr lang="en-US" dirty="0" err="1"/>
              <a:t>λ</a:t>
            </a:r>
            <a:endParaRPr lang="en-US" dirty="0"/>
          </a:p>
          <a:p>
            <a:pPr lvl="1"/>
            <a:r>
              <a:rPr lang="en-US" dirty="0"/>
              <a:t>larger 𝛼 </a:t>
            </a:r>
            <a:r>
              <a:rPr lang="en-US" dirty="0">
                <a:sym typeface="Wingdings" pitchFamily="2" charset="2"/>
              </a:rPr>
              <a:t> less regularization  greater complexity  overfitting</a:t>
            </a:r>
            <a:endParaRPr lang="en-US" dirty="0"/>
          </a:p>
          <a:p>
            <a:r>
              <a:rPr lang="en-US" dirty="0"/>
              <a:t>Lasso Regression (L1)</a:t>
            </a:r>
          </a:p>
          <a:p>
            <a:pPr lvl="1"/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linear_model.Lasso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(alpha=3.0)</a:t>
            </a:r>
          </a:p>
          <a:p>
            <a:pPr lvl="1"/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linear_model.LassoCV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dirty="0"/>
              <a:t> automatically picks 𝛼  by cross-validation</a:t>
            </a:r>
          </a:p>
          <a:p>
            <a:r>
              <a:rPr lang="en-US" dirty="0"/>
              <a:t>Ridge Regression (L2)</a:t>
            </a:r>
          </a:p>
          <a:p>
            <a:pPr lvl="1"/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linear_model.Ridge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(alpha=3.0)</a:t>
            </a:r>
          </a:p>
          <a:p>
            <a:pPr lvl="1"/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linear_model.RidgeCV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dirty="0"/>
              <a:t> automatically selects 𝛼  by cross-validation</a:t>
            </a:r>
          </a:p>
          <a:p>
            <a:r>
              <a:rPr lang="en-US" dirty="0"/>
              <a:t>Elastic Net (L1 + L2)</a:t>
            </a:r>
          </a:p>
          <a:p>
            <a:pPr lvl="1"/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linear_model.ElasticNet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(alpha=3.0, l1_ratio = 2.0)</a:t>
            </a:r>
          </a:p>
          <a:p>
            <a:pPr lvl="1"/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linear_model.ElasticNetCV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dirty="0"/>
              <a:t> automatically picks 𝛼 by cross-validation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7E5EAA-9608-1742-A89F-1575A3922E9A}"/>
              </a:ext>
            </a:extLst>
          </p:cNvPr>
          <p:cNvSpPr txBox="1"/>
          <p:nvPr/>
        </p:nvSpPr>
        <p:spPr>
          <a:xfrm>
            <a:off x="181748" y="956231"/>
            <a:ext cx="3603872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import </a:t>
            </a:r>
            <a:r>
              <a:rPr lang="en-US" b="1" dirty="0" err="1">
                <a:latin typeface="Consolas" panose="020B0609020204030204" pitchFamily="49" charset="0"/>
                <a:cs typeface="Consolas" panose="020B0609020204030204" pitchFamily="49" charset="0"/>
              </a:rPr>
              <a:t>sklearn.linear_model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6434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114613"/>
            <a:ext cx="10801350" cy="1325563"/>
          </a:xfrm>
        </p:spPr>
        <p:txBody>
          <a:bodyPr/>
          <a:lstStyle/>
          <a:p>
            <a:r>
              <a:rPr lang="en-US" b="1" dirty="0"/>
              <a:t>Standardization</a:t>
            </a:r>
            <a:r>
              <a:rPr lang="en-US" dirty="0"/>
              <a:t> and the </a:t>
            </a:r>
            <a:r>
              <a:rPr lang="en-US" b="1" dirty="0"/>
              <a:t>Intercept</a:t>
            </a:r>
            <a:r>
              <a:rPr lang="en-US" dirty="0"/>
              <a:t> Term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40177"/>
            <a:ext cx="10515600" cy="5102292"/>
          </a:xfrm>
        </p:spPr>
        <p:txBody>
          <a:bodyPr>
            <a:normAutofit/>
          </a:bodyPr>
          <a:lstStyle/>
          <a:p>
            <a:pPr marL="14287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Height</a:t>
            </a:r>
            <a:r>
              <a:rPr lang="en-US" dirty="0"/>
              <a:t> = </a:t>
            </a:r>
            <a:r>
              <a:rPr lang="el-GR" sz="3200" i="1" dirty="0">
                <a:solidFill>
                  <a:schemeClr val="accent4"/>
                </a:solidFill>
                <a:latin typeface="Times" charset="0"/>
                <a:ea typeface="Times" charset="0"/>
                <a:cs typeface="Times" charset="0"/>
              </a:rPr>
              <a:t>θ</a:t>
            </a:r>
            <a:r>
              <a:rPr lang="en-US" sz="3200" i="1" baseline="-25000" dirty="0">
                <a:solidFill>
                  <a:schemeClr val="accent4"/>
                </a:solidFill>
                <a:latin typeface="Times" charset="0"/>
                <a:ea typeface="Times" charset="0"/>
                <a:cs typeface="Times" charset="0"/>
              </a:rPr>
              <a:t>1</a:t>
            </a:r>
            <a:r>
              <a:rPr lang="en-US" dirty="0"/>
              <a:t>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age_in_seconds</a:t>
            </a:r>
            <a:r>
              <a:rPr lang="en-US" dirty="0"/>
              <a:t>  +  </a:t>
            </a:r>
            <a:r>
              <a:rPr lang="el-GR" sz="3200" i="1" dirty="0">
                <a:solidFill>
                  <a:schemeClr val="accent4"/>
                </a:solidFill>
                <a:latin typeface="Times" charset="0"/>
                <a:ea typeface="Times" charset="0"/>
                <a:cs typeface="Times" charset="0"/>
              </a:rPr>
              <a:t>θ</a:t>
            </a:r>
            <a:r>
              <a:rPr lang="en-US" sz="3200" i="1" baseline="-25000" dirty="0">
                <a:solidFill>
                  <a:schemeClr val="accent4"/>
                </a:solidFill>
                <a:latin typeface="Times" charset="0"/>
                <a:ea typeface="Times" charset="0"/>
                <a:cs typeface="Times" charset="0"/>
              </a:rPr>
              <a:t>2</a:t>
            </a:r>
            <a:r>
              <a:rPr lang="en-US" dirty="0"/>
              <a:t>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weight_in_tons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endParaRPr lang="el-GR" dirty="0">
              <a:latin typeface="Consolas" charset="0"/>
              <a:ea typeface="Consolas" charset="0"/>
              <a:cs typeface="Consolas" charset="0"/>
            </a:endParaRPr>
          </a:p>
          <a:p>
            <a:pPr lvl="1"/>
            <a:endParaRPr lang="en-US" dirty="0"/>
          </a:p>
          <a:p>
            <a:r>
              <a:rPr lang="en-US" dirty="0"/>
              <a:t>Regularization penalized dimensions equally</a:t>
            </a:r>
            <a:endParaRPr lang="en-US" b="1" dirty="0"/>
          </a:p>
          <a:p>
            <a:r>
              <a:rPr lang="en-US" b="1" dirty="0"/>
              <a:t>Standardization</a:t>
            </a:r>
          </a:p>
          <a:p>
            <a:pPr lvl="1"/>
            <a:r>
              <a:rPr lang="en-US" dirty="0"/>
              <a:t>Ensure that each dimensions has the </a:t>
            </a:r>
            <a:br>
              <a:rPr lang="en-US" dirty="0"/>
            </a:br>
            <a:r>
              <a:rPr lang="en-US" dirty="0"/>
              <a:t>same scale </a:t>
            </a:r>
          </a:p>
          <a:p>
            <a:pPr lvl="1"/>
            <a:r>
              <a:rPr lang="en-US" dirty="0"/>
              <a:t>centered around zero</a:t>
            </a:r>
          </a:p>
          <a:p>
            <a:r>
              <a:rPr lang="en-US" b="1" dirty="0"/>
              <a:t>Intercept Terms</a:t>
            </a:r>
            <a:endParaRPr lang="en-US" dirty="0"/>
          </a:p>
          <a:p>
            <a:pPr lvl="1"/>
            <a:r>
              <a:rPr lang="en-US" dirty="0"/>
              <a:t>Typically don’t regularize intercept term </a:t>
            </a:r>
          </a:p>
          <a:p>
            <a:pPr lvl="1"/>
            <a:r>
              <a:rPr lang="en-US" dirty="0"/>
              <a:t>Center </a:t>
            </a:r>
            <a:r>
              <a:rPr lang="en-US" i="1" dirty="0"/>
              <a:t>y</a:t>
            </a:r>
            <a:r>
              <a:rPr lang="en-US" dirty="0"/>
              <a:t> values (e.g., subtract mean) </a:t>
            </a:r>
          </a:p>
        </p:txBody>
      </p:sp>
      <p:sp>
        <p:nvSpPr>
          <p:cNvPr id="4" name="Rectangular Callout 3"/>
          <p:cNvSpPr/>
          <p:nvPr/>
        </p:nvSpPr>
        <p:spPr>
          <a:xfrm>
            <a:off x="3284113" y="1983346"/>
            <a:ext cx="1184856" cy="528034"/>
          </a:xfrm>
          <a:prstGeom prst="wedgeRectCallout">
            <a:avLst>
              <a:gd name="adj1" fmla="val -83877"/>
              <a:gd name="adj2" fmla="val -76524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Small</a:t>
            </a:r>
          </a:p>
        </p:txBody>
      </p:sp>
      <p:sp>
        <p:nvSpPr>
          <p:cNvPr id="10" name="Rectangular Callout 9"/>
          <p:cNvSpPr/>
          <p:nvPr/>
        </p:nvSpPr>
        <p:spPr>
          <a:xfrm>
            <a:off x="5194479" y="1983346"/>
            <a:ext cx="1184856" cy="528034"/>
          </a:xfrm>
          <a:prstGeom prst="wedgeRectCallout">
            <a:avLst>
              <a:gd name="adj1" fmla="val 40036"/>
              <a:gd name="adj2" fmla="val -81402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Large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8056090" y="3161363"/>
            <a:ext cx="3583460" cy="2106676"/>
            <a:chOff x="8056090" y="3341667"/>
            <a:chExt cx="3583460" cy="2106676"/>
          </a:xfrm>
        </p:grpSpPr>
        <p:grpSp>
          <p:nvGrpSpPr>
            <p:cNvPr id="9" name="Group 8"/>
            <p:cNvGrpSpPr/>
            <p:nvPr/>
          </p:nvGrpSpPr>
          <p:grpSpPr>
            <a:xfrm>
              <a:off x="8056090" y="3726635"/>
              <a:ext cx="3583460" cy="1721708"/>
              <a:chOff x="7916562" y="2734962"/>
              <a:chExt cx="3583460" cy="1721708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7916562" y="2734962"/>
                <a:ext cx="3583460" cy="1721708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7" name="Group 6"/>
              <p:cNvGrpSpPr/>
              <p:nvPr/>
            </p:nvGrpSpPr>
            <p:grpSpPr>
              <a:xfrm>
                <a:off x="7982463" y="2815688"/>
                <a:ext cx="3209153" cy="1360725"/>
                <a:chOff x="7537621" y="2560315"/>
                <a:chExt cx="3209153" cy="1360725"/>
              </a:xfrm>
            </p:grpSpPr>
            <p:pic>
              <p:nvPicPr>
                <p:cNvPr id="5" name="Picture 4"/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8117874" y="3019340"/>
                  <a:ext cx="2628900" cy="901700"/>
                </a:xfrm>
                <a:prstGeom prst="rect">
                  <a:avLst/>
                </a:prstGeom>
              </p:spPr>
            </p:pic>
            <p:sp>
              <p:nvSpPr>
                <p:cNvPr id="6" name="TextBox 5"/>
                <p:cNvSpPr txBox="1"/>
                <p:nvPr/>
              </p:nvSpPr>
              <p:spPr>
                <a:xfrm>
                  <a:off x="7537621" y="2560315"/>
                  <a:ext cx="2627642" cy="369332"/>
                </a:xfrm>
                <a:prstGeom prst="rect">
                  <a:avLst/>
                </a:prstGeom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For </a:t>
                  </a:r>
                  <a:r>
                    <a:rPr lang="en-US"/>
                    <a:t>each dimension </a:t>
                  </a:r>
                  <a:r>
                    <a:rPr lang="en-US" i="1"/>
                    <a:t>k:</a:t>
                  </a:r>
                  <a:endParaRPr lang="en-US"/>
                </a:p>
              </p:txBody>
            </p:sp>
          </p:grpSp>
        </p:grpSp>
        <p:sp>
          <p:nvSpPr>
            <p:cNvPr id="11" name="TextBox 10"/>
            <p:cNvSpPr txBox="1"/>
            <p:nvPr/>
          </p:nvSpPr>
          <p:spPr>
            <a:xfrm>
              <a:off x="8056090" y="3341667"/>
              <a:ext cx="2523448" cy="46166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Standardization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87135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  <p:bldP spid="1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Regularization and </a:t>
            </a:r>
            <a:r>
              <a:rPr lang="en-US" sz="4000" b="1" dirty="0"/>
              <a:t>High-Dimensional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5036" y="1642392"/>
            <a:ext cx="11016049" cy="708780"/>
          </a:xfrm>
        </p:spPr>
        <p:txBody>
          <a:bodyPr/>
          <a:lstStyle/>
          <a:p>
            <a:pPr marL="14287" indent="0">
              <a:buNone/>
            </a:pPr>
            <a:r>
              <a:rPr lang="en-US" dirty="0"/>
              <a:t>Regularization is </a:t>
            </a:r>
            <a:r>
              <a:rPr lang="en-US"/>
              <a:t>often used with </a:t>
            </a:r>
            <a:r>
              <a:rPr lang="en-US" dirty="0"/>
              <a:t>high-dimensional data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289966" y="2370554"/>
            <a:ext cx="5065451" cy="3410811"/>
            <a:chOff x="1540478" y="2487481"/>
            <a:chExt cx="5065451" cy="3410811"/>
          </a:xfrm>
        </p:grpSpPr>
        <p:grpSp>
          <p:nvGrpSpPr>
            <p:cNvPr id="10" name="Group 9"/>
            <p:cNvGrpSpPr/>
            <p:nvPr/>
          </p:nvGrpSpPr>
          <p:grpSpPr>
            <a:xfrm>
              <a:off x="1540478" y="2487481"/>
              <a:ext cx="3929445" cy="3410811"/>
              <a:chOff x="1540478" y="2487481"/>
              <a:chExt cx="3929445" cy="3410811"/>
            </a:xfrm>
          </p:grpSpPr>
          <p:sp>
            <p:nvSpPr>
              <p:cNvPr id="4" name="Rectangle 3"/>
              <p:cNvSpPr/>
              <p:nvPr/>
            </p:nvSpPr>
            <p:spPr>
              <a:xfrm>
                <a:off x="1993557" y="2949146"/>
                <a:ext cx="1548714" cy="2949146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/>
                  <a:t>𝚽</a:t>
                </a:r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3542270" y="2913693"/>
                <a:ext cx="1927653" cy="954107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Tall Skinny </a:t>
                </a:r>
                <a:br>
                  <a:rPr lang="en-US" sz="2800" dirty="0"/>
                </a:br>
                <a:r>
                  <a:rPr lang="en-US" sz="2800" dirty="0"/>
                  <a:t>Matrix</a:t>
                </a:r>
              </a:p>
            </p:txBody>
          </p:sp>
          <p:sp>
            <p:nvSpPr>
              <p:cNvPr id="6" name="TextBox 5"/>
              <p:cNvSpPr txBox="1"/>
              <p:nvPr/>
            </p:nvSpPr>
            <p:spPr>
              <a:xfrm>
                <a:off x="1540478" y="4192886"/>
                <a:ext cx="372218" cy="461665"/>
              </a:xfrm>
              <a:prstGeom prst="rect">
                <a:avLst/>
              </a:prstGeom>
            </p:spPr>
            <p:txBody>
              <a:bodyPr wrap="none" rtlCol="0">
                <a:spAutoFit/>
              </a:bodyPr>
              <a:lstStyle/>
              <a:p>
                <a:r>
                  <a:rPr lang="en-US" sz="2400"/>
                  <a:t>n</a:t>
                </a:r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2581805" y="2487481"/>
                <a:ext cx="394660" cy="461665"/>
              </a:xfrm>
              <a:prstGeom prst="rect">
                <a:avLst/>
              </a:prstGeom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d</a:t>
                </a:r>
              </a:p>
            </p:txBody>
          </p:sp>
        </p:grpSp>
        <p:sp>
          <p:nvSpPr>
            <p:cNvPr id="9" name="TextBox 8"/>
            <p:cNvSpPr txBox="1"/>
            <p:nvPr/>
          </p:nvSpPr>
          <p:spPr>
            <a:xfrm>
              <a:off x="3542270" y="3913549"/>
              <a:ext cx="3063659" cy="1477328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marL="285750" indent="-285750">
                <a:buFont typeface="Wingdings" charset="2"/>
                <a:buChar char="Ø"/>
              </a:pPr>
              <a:r>
                <a:rPr lang="en-US" dirty="0"/>
                <a:t>n &gt;&gt; d</a:t>
              </a:r>
            </a:p>
            <a:p>
              <a:pPr marL="285750" indent="-285750">
                <a:buFont typeface="Wingdings" charset="2"/>
                <a:buChar char="Ø"/>
              </a:pPr>
              <a:r>
                <a:rPr lang="en-US" dirty="0"/>
                <a:t>typically dense</a:t>
              </a:r>
            </a:p>
            <a:p>
              <a:pPr marL="285750" indent="-285750">
                <a:buFont typeface="Wingdings" charset="2"/>
                <a:buChar char="Ø"/>
              </a:pPr>
              <a:r>
                <a:rPr lang="en-US" dirty="0"/>
                <a:t>Regularization can</a:t>
              </a:r>
              <a:br>
                <a:rPr lang="en-US" dirty="0"/>
              </a:br>
              <a:r>
                <a:rPr lang="en-US" dirty="0"/>
                <a:t>help with complex</a:t>
              </a:r>
              <a:br>
                <a:rPr lang="en-US" dirty="0"/>
              </a:br>
              <a:r>
                <a:rPr lang="en-US" dirty="0"/>
                <a:t>feature transformations</a:t>
              </a: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5666853" y="4194777"/>
            <a:ext cx="5929402" cy="193899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Ø"/>
            </a:pPr>
            <a:r>
              <a:rPr lang="en-US" sz="2000" dirty="0"/>
              <a:t>d &gt; n</a:t>
            </a:r>
          </a:p>
          <a:p>
            <a:pPr marL="285750" indent="-285750">
              <a:buFont typeface="Wingdings" charset="2"/>
              <a:buChar char="Ø"/>
            </a:pPr>
            <a:r>
              <a:rPr lang="en-US" sz="2000" b="1" dirty="0"/>
              <a:t>requires</a:t>
            </a:r>
            <a:r>
              <a:rPr lang="en-US" sz="2000" dirty="0"/>
              <a:t> regularization</a:t>
            </a:r>
          </a:p>
          <a:p>
            <a:pPr marL="285750" indent="-285750">
              <a:buFont typeface="Wingdings" charset="2"/>
              <a:buChar char="Ø"/>
            </a:pPr>
            <a:r>
              <a:rPr lang="en-US" sz="2000" b="1" dirty="0"/>
              <a:t>Goal:</a:t>
            </a:r>
            <a:r>
              <a:rPr lang="en-US" sz="2000" dirty="0"/>
              <a:t> to determine</a:t>
            </a:r>
            <a:r>
              <a:rPr lang="en-US" sz="2000" b="1" dirty="0"/>
              <a:t> informative dimensions</a:t>
            </a:r>
          </a:p>
          <a:p>
            <a:pPr marL="742950" lvl="1" indent="-285750">
              <a:buFont typeface="Wingdings" charset="2"/>
              <a:buChar char="Ø"/>
            </a:pPr>
            <a:r>
              <a:rPr lang="en-US" sz="2000" dirty="0"/>
              <a:t>Consider L1 (Lasso) Regularization. </a:t>
            </a:r>
          </a:p>
          <a:p>
            <a:pPr marL="285750" indent="-285750">
              <a:buFont typeface="Wingdings" charset="2"/>
              <a:buChar char="Ø"/>
            </a:pPr>
            <a:r>
              <a:rPr lang="en-US" sz="2000" b="1" dirty="0"/>
              <a:t>Goal:</a:t>
            </a:r>
            <a:r>
              <a:rPr lang="en-US" sz="2000" dirty="0"/>
              <a:t> is to make </a:t>
            </a:r>
            <a:r>
              <a:rPr lang="en-US" sz="2000" b="1" dirty="0"/>
              <a:t>robust predictions</a:t>
            </a:r>
          </a:p>
          <a:p>
            <a:pPr marL="742950" lvl="1" indent="-285750">
              <a:buFont typeface="Wingdings" charset="2"/>
              <a:buChar char="Ø"/>
            </a:pPr>
            <a:r>
              <a:rPr lang="en-US" sz="2000" dirty="0"/>
              <a:t>Consider L2 (+L1) Regularization</a:t>
            </a:r>
          </a:p>
        </p:txBody>
      </p:sp>
      <p:grpSp>
        <p:nvGrpSpPr>
          <p:cNvPr id="56" name="Group 55"/>
          <p:cNvGrpSpPr/>
          <p:nvPr/>
        </p:nvGrpSpPr>
        <p:grpSpPr>
          <a:xfrm>
            <a:off x="5470696" y="2431931"/>
            <a:ext cx="6513396" cy="1705405"/>
            <a:chOff x="6576513" y="2452028"/>
            <a:chExt cx="6513396" cy="1705405"/>
          </a:xfrm>
        </p:grpSpPr>
        <p:sp>
          <p:nvSpPr>
            <p:cNvPr id="16" name="TextBox 15"/>
            <p:cNvSpPr txBox="1"/>
            <p:nvPr/>
          </p:nvSpPr>
          <p:spPr>
            <a:xfrm>
              <a:off x="9687145" y="2854951"/>
              <a:ext cx="3402764" cy="954107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High-dimensional sparse matrix 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576513" y="3261321"/>
              <a:ext cx="372218" cy="46166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2400"/>
                <a:t>n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8093458" y="2452028"/>
              <a:ext cx="394660" cy="46166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d</a:t>
              </a:r>
            </a:p>
          </p:txBody>
        </p:sp>
        <p:grpSp>
          <p:nvGrpSpPr>
            <p:cNvPr id="55" name="Group 54"/>
            <p:cNvGrpSpPr/>
            <p:nvPr/>
          </p:nvGrpSpPr>
          <p:grpSpPr>
            <a:xfrm>
              <a:off x="6918594" y="2913693"/>
              <a:ext cx="2778065" cy="1243740"/>
              <a:chOff x="6918594" y="2913693"/>
              <a:chExt cx="2769103" cy="1526502"/>
            </a:xfrm>
          </p:grpSpPr>
          <p:sp>
            <p:nvSpPr>
              <p:cNvPr id="15" name="Rectangle 14"/>
              <p:cNvSpPr/>
              <p:nvPr/>
            </p:nvSpPr>
            <p:spPr>
              <a:xfrm>
                <a:off x="6918594" y="2913693"/>
                <a:ext cx="2769103" cy="1526502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/>
                  <a:t>𝚽</a:t>
                </a:r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7128267" y="2956144"/>
                <a:ext cx="68608" cy="417836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7401648" y="3650910"/>
                <a:ext cx="389224" cy="48421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7498523" y="3084914"/>
                <a:ext cx="70570" cy="74786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7596260" y="3282351"/>
                <a:ext cx="70570" cy="74786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8488118" y="3207516"/>
                <a:ext cx="70570" cy="74786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7533808" y="4082647"/>
                <a:ext cx="70570" cy="74786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8881728" y="3597043"/>
                <a:ext cx="70570" cy="74786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8058173" y="3302961"/>
                <a:ext cx="70570" cy="74786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8952298" y="3122307"/>
                <a:ext cx="70570" cy="74786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7682149" y="3181648"/>
                <a:ext cx="70570" cy="74786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8075759" y="3571175"/>
                <a:ext cx="70570" cy="74786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8146329" y="3096439"/>
                <a:ext cx="70570" cy="74786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8558734" y="3576318"/>
                <a:ext cx="70570" cy="74786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8952344" y="3965845"/>
                <a:ext cx="70570" cy="74786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9022914" y="3491109"/>
                <a:ext cx="70570" cy="74786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9022868" y="3064189"/>
                <a:ext cx="70570" cy="74786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9416478" y="3453716"/>
                <a:ext cx="70570" cy="74786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9487048" y="2978980"/>
                <a:ext cx="70570" cy="74786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8711134" y="3728718"/>
                <a:ext cx="70570" cy="74786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7879281" y="4287733"/>
                <a:ext cx="140497" cy="45719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7963753" y="3721737"/>
                <a:ext cx="70570" cy="74786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8523403" y="3939784"/>
                <a:ext cx="70570" cy="74786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8540989" y="4207998"/>
                <a:ext cx="70570" cy="74786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8611559" y="3733262"/>
                <a:ext cx="70570" cy="74786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/>
              <p:cNvSpPr/>
              <p:nvPr/>
            </p:nvSpPr>
            <p:spPr>
              <a:xfrm flipH="1">
                <a:off x="9372272" y="3528502"/>
                <a:ext cx="45719" cy="576883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/>
              <p:cNvSpPr/>
              <p:nvPr/>
            </p:nvSpPr>
            <p:spPr>
              <a:xfrm flipH="1">
                <a:off x="7347490" y="3698856"/>
                <a:ext cx="45719" cy="576883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/>
              <p:cNvSpPr/>
              <p:nvPr/>
            </p:nvSpPr>
            <p:spPr>
              <a:xfrm flipH="1">
                <a:off x="9031774" y="3257242"/>
                <a:ext cx="646440" cy="45719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7748660" y="3434751"/>
                <a:ext cx="70570" cy="74786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6962823" y="4327473"/>
                <a:ext cx="70570" cy="74786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7424736" y="4348083"/>
                <a:ext cx="70570" cy="74786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7048712" y="4226770"/>
                <a:ext cx="70570" cy="74786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8708709" y="2987031"/>
                <a:ext cx="140497" cy="45719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7792251" y="3026771"/>
                <a:ext cx="70570" cy="74786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8254164" y="3047381"/>
                <a:ext cx="70570" cy="74786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7878140" y="2926068"/>
                <a:ext cx="70570" cy="74786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81174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 bldLvl="2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C2D562A-E3A6-B844-BD21-138768065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</a:t>
            </a:r>
            <a:br>
              <a:rPr lang="en-US" dirty="0"/>
            </a:br>
            <a:r>
              <a:rPr lang="en-US" sz="8800" dirty="0"/>
              <a:t>Classification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523FD38-B75B-4A43-A8B7-A4202A3E52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056870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4803908" y="1839100"/>
            <a:ext cx="2264490" cy="2146249"/>
            <a:chOff x="-1161122" y="320675"/>
            <a:chExt cx="2264490" cy="2146249"/>
          </a:xfrm>
        </p:grpSpPr>
        <p:cxnSp>
          <p:nvCxnSpPr>
            <p:cNvPr id="21" name="Straight Arrow Connector 20"/>
            <p:cNvCxnSpPr/>
            <p:nvPr/>
          </p:nvCxnSpPr>
          <p:spPr>
            <a:xfrm>
              <a:off x="-874046" y="1405944"/>
              <a:ext cx="1977414" cy="0"/>
            </a:xfrm>
            <a:prstGeom prst="straightConnector1">
              <a:avLst/>
            </a:prstGeom>
            <a:ln w="38100">
              <a:solidFill>
                <a:schemeClr val="accent6"/>
              </a:solidFill>
              <a:headEnd type="stealt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44236" y="1553601"/>
              <a:ext cx="259132" cy="133492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161122" y="1553601"/>
              <a:ext cx="463297" cy="133492"/>
            </a:xfrm>
            <a:prstGeom prst="rect">
              <a:avLst/>
            </a:prstGeom>
          </p:spPr>
        </p:pic>
        <p:cxnSp>
          <p:nvCxnSpPr>
            <p:cNvPr id="24" name="Straight Arrow Connector 23"/>
            <p:cNvCxnSpPr/>
            <p:nvPr/>
          </p:nvCxnSpPr>
          <p:spPr>
            <a:xfrm flipH="1">
              <a:off x="-376972" y="882026"/>
              <a:ext cx="885790" cy="1166967"/>
            </a:xfrm>
            <a:prstGeom prst="straightConnector1">
              <a:avLst/>
            </a:prstGeom>
            <a:ln w="38100">
              <a:solidFill>
                <a:schemeClr val="accent6"/>
              </a:solidFill>
              <a:headEnd type="stealt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>
              <a:off x="114661" y="530840"/>
              <a:ext cx="1" cy="1750206"/>
            </a:xfrm>
            <a:prstGeom prst="straightConnector1">
              <a:avLst/>
            </a:prstGeom>
            <a:ln w="38100">
              <a:solidFill>
                <a:schemeClr val="accent6"/>
              </a:solidFill>
              <a:headEnd type="stealt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506538" y="2098274"/>
              <a:ext cx="358853" cy="184864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9423" y="742123"/>
              <a:ext cx="416637" cy="120048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6783" y="320675"/>
              <a:ext cx="259132" cy="133492"/>
            </a:xfrm>
            <a:prstGeom prst="rect">
              <a:avLst/>
            </a:prstGeom>
          </p:spPr>
        </p:pic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210948" y="2333432"/>
              <a:ext cx="463297" cy="1334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So far ….</a:t>
            </a:r>
          </a:p>
        </p:txBody>
      </p:sp>
      <p:sp>
        <p:nvSpPr>
          <p:cNvPr id="4" name="Freeform 3"/>
          <p:cNvSpPr/>
          <p:nvPr/>
        </p:nvSpPr>
        <p:spPr>
          <a:xfrm>
            <a:off x="713220" y="1867101"/>
            <a:ext cx="3157789" cy="2224640"/>
          </a:xfrm>
          <a:custGeom>
            <a:avLst/>
            <a:gdLst>
              <a:gd name="connsiteX0" fmla="*/ 764836 w 3739274"/>
              <a:gd name="connsiteY0" fmla="*/ 1751736 h 2634292"/>
              <a:gd name="connsiteX1" fmla="*/ 47660 w 3739274"/>
              <a:gd name="connsiteY1" fmla="*/ 353242 h 2634292"/>
              <a:gd name="connsiteX2" fmla="*/ 2055754 w 3739274"/>
              <a:gd name="connsiteY2" fmla="*/ 460818 h 2634292"/>
              <a:gd name="connsiteX3" fmla="*/ 2988083 w 3739274"/>
              <a:gd name="connsiteY3" fmla="*/ 102230 h 2634292"/>
              <a:gd name="connsiteX4" fmla="*/ 3723189 w 3739274"/>
              <a:gd name="connsiteY4" fmla="*/ 2576489 h 2634292"/>
              <a:gd name="connsiteX5" fmla="*/ 2270907 w 3739274"/>
              <a:gd name="connsiteY5" fmla="*/ 1841383 h 2634292"/>
              <a:gd name="connsiteX6" fmla="*/ 764836 w 3739274"/>
              <a:gd name="connsiteY6" fmla="*/ 1751736 h 26342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39274" h="2634292">
                <a:moveTo>
                  <a:pt x="764836" y="1751736"/>
                </a:moveTo>
                <a:cubicBezTo>
                  <a:pt x="394295" y="1503713"/>
                  <a:pt x="-167493" y="568395"/>
                  <a:pt x="47660" y="353242"/>
                </a:cubicBezTo>
                <a:cubicBezTo>
                  <a:pt x="262813" y="138089"/>
                  <a:pt x="1565684" y="502653"/>
                  <a:pt x="2055754" y="460818"/>
                </a:cubicBezTo>
                <a:cubicBezTo>
                  <a:pt x="2545824" y="418983"/>
                  <a:pt x="2710177" y="-250382"/>
                  <a:pt x="2988083" y="102230"/>
                </a:cubicBezTo>
                <a:cubicBezTo>
                  <a:pt x="3265989" y="454842"/>
                  <a:pt x="3842718" y="2286630"/>
                  <a:pt x="3723189" y="2576489"/>
                </a:cubicBezTo>
                <a:cubicBezTo>
                  <a:pt x="3603660" y="2866348"/>
                  <a:pt x="2757989" y="1978842"/>
                  <a:pt x="2270907" y="1841383"/>
                </a:cubicBezTo>
                <a:cubicBezTo>
                  <a:pt x="1783825" y="1703924"/>
                  <a:pt x="1135377" y="1999759"/>
                  <a:pt x="764836" y="1751736"/>
                </a:cubicBezTo>
                <a:close/>
              </a:path>
            </a:pathLst>
          </a:cu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Domain</a:t>
            </a:r>
          </a:p>
        </p:txBody>
      </p:sp>
      <p:sp>
        <p:nvSpPr>
          <p:cNvPr id="5" name="Freeform 4"/>
          <p:cNvSpPr/>
          <p:nvPr/>
        </p:nvSpPr>
        <p:spPr>
          <a:xfrm>
            <a:off x="6522133" y="2097692"/>
            <a:ext cx="3416045" cy="881729"/>
          </a:xfrm>
          <a:custGeom>
            <a:avLst/>
            <a:gdLst>
              <a:gd name="connsiteX0" fmla="*/ 0 w 4177553"/>
              <a:gd name="connsiteY0" fmla="*/ 860919 h 860919"/>
              <a:gd name="connsiteX1" fmla="*/ 2259106 w 4177553"/>
              <a:gd name="connsiteY1" fmla="*/ 307 h 860919"/>
              <a:gd name="connsiteX2" fmla="*/ 4177553 w 4177553"/>
              <a:gd name="connsiteY2" fmla="*/ 753342 h 860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77553" h="860919">
                <a:moveTo>
                  <a:pt x="0" y="860919"/>
                </a:moveTo>
                <a:cubicBezTo>
                  <a:pt x="781423" y="439577"/>
                  <a:pt x="1562847" y="18236"/>
                  <a:pt x="2259106" y="307"/>
                </a:cubicBezTo>
                <a:cubicBezTo>
                  <a:pt x="2955365" y="-17622"/>
                  <a:pt x="4177553" y="753342"/>
                  <a:pt x="4177553" y="753342"/>
                </a:cubicBezTo>
              </a:path>
            </a:pathLst>
          </a:custGeom>
          <a:noFill/>
          <a:ln w="92075">
            <a:solidFill>
              <a:schemeClr val="tx1">
                <a:lumMod val="95000"/>
                <a:lumOff val="5000"/>
              </a:schemeClr>
            </a:solidFill>
            <a:headEnd type="oval"/>
            <a:tailEnd type="stealth"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8792565" y="3044325"/>
            <a:ext cx="2703502" cy="454709"/>
            <a:chOff x="7586010" y="3120771"/>
            <a:chExt cx="3225424" cy="454709"/>
          </a:xfrm>
        </p:grpSpPr>
        <p:cxnSp>
          <p:nvCxnSpPr>
            <p:cNvPr id="8" name="Straight Arrow Connector 7"/>
            <p:cNvCxnSpPr/>
            <p:nvPr/>
          </p:nvCxnSpPr>
          <p:spPr>
            <a:xfrm>
              <a:off x="8050305" y="3120771"/>
              <a:ext cx="2707342" cy="0"/>
            </a:xfrm>
            <a:prstGeom prst="straightConnector1">
              <a:avLst/>
            </a:prstGeom>
            <a:ln w="73025">
              <a:solidFill>
                <a:schemeClr val="accent4"/>
              </a:solidFill>
              <a:headEnd type="stealt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392334" y="3359580"/>
              <a:ext cx="419100" cy="215900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86010" y="3359580"/>
              <a:ext cx="749300" cy="215900"/>
            </a:xfrm>
            <a:prstGeom prst="rect">
              <a:avLst/>
            </a:prstGeom>
          </p:spPr>
        </p:pic>
      </p:grpSp>
      <p:sp>
        <p:nvSpPr>
          <p:cNvPr id="11" name="Oval 10"/>
          <p:cNvSpPr/>
          <p:nvPr/>
        </p:nvSpPr>
        <p:spPr>
          <a:xfrm>
            <a:off x="9914473" y="2943563"/>
            <a:ext cx="220930" cy="22093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5499" y="4873791"/>
            <a:ext cx="8001000" cy="1257300"/>
          </a:xfrm>
          <a:prstGeom prst="rect">
            <a:avLst/>
          </a:prstGeom>
        </p:spPr>
      </p:pic>
      <p:sp>
        <p:nvSpPr>
          <p:cNvPr id="14" name="Rectangular Callout 13"/>
          <p:cNvSpPr/>
          <p:nvPr/>
        </p:nvSpPr>
        <p:spPr>
          <a:xfrm>
            <a:off x="5807947" y="4236721"/>
            <a:ext cx="2242358" cy="637070"/>
          </a:xfrm>
          <a:prstGeom prst="wedgeRectCallout">
            <a:avLst>
              <a:gd name="adj1" fmla="val -18144"/>
              <a:gd name="adj2" fmla="val 108241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Squared Loss</a:t>
            </a:r>
          </a:p>
        </p:txBody>
      </p:sp>
      <p:sp>
        <p:nvSpPr>
          <p:cNvPr id="15" name="Rectangular Callout 14"/>
          <p:cNvSpPr/>
          <p:nvPr/>
        </p:nvSpPr>
        <p:spPr>
          <a:xfrm>
            <a:off x="8731623" y="5943453"/>
            <a:ext cx="2242358" cy="637070"/>
          </a:xfrm>
          <a:prstGeom prst="wedgeRectCallout">
            <a:avLst>
              <a:gd name="adj1" fmla="val -23073"/>
              <a:gd name="adj2" fmla="val -88918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tx1"/>
                </a:solidFill>
              </a:rPr>
              <a:t>Regularization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20" name="Freeform 19"/>
          <p:cNvSpPr/>
          <p:nvPr/>
        </p:nvSpPr>
        <p:spPr>
          <a:xfrm>
            <a:off x="2691219" y="2097692"/>
            <a:ext cx="2860156" cy="545179"/>
          </a:xfrm>
          <a:custGeom>
            <a:avLst/>
            <a:gdLst>
              <a:gd name="connsiteX0" fmla="*/ 0 w 4177553"/>
              <a:gd name="connsiteY0" fmla="*/ 860919 h 860919"/>
              <a:gd name="connsiteX1" fmla="*/ 2259106 w 4177553"/>
              <a:gd name="connsiteY1" fmla="*/ 307 h 860919"/>
              <a:gd name="connsiteX2" fmla="*/ 4177553 w 4177553"/>
              <a:gd name="connsiteY2" fmla="*/ 753342 h 860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77553" h="860919">
                <a:moveTo>
                  <a:pt x="0" y="860919"/>
                </a:moveTo>
                <a:cubicBezTo>
                  <a:pt x="781423" y="439577"/>
                  <a:pt x="1562847" y="18236"/>
                  <a:pt x="2259106" y="307"/>
                </a:cubicBezTo>
                <a:cubicBezTo>
                  <a:pt x="2955365" y="-17622"/>
                  <a:pt x="4177553" y="753342"/>
                  <a:pt x="4177553" y="753342"/>
                </a:cubicBezTo>
              </a:path>
            </a:pathLst>
          </a:custGeom>
          <a:noFill/>
          <a:ln w="38100">
            <a:solidFill>
              <a:schemeClr val="tx1">
                <a:lumMod val="95000"/>
                <a:lumOff val="5000"/>
              </a:schemeClr>
            </a:solidFill>
            <a:headEnd type="oval"/>
            <a:tailEnd type="stealth"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1689" y="2183560"/>
            <a:ext cx="254000" cy="4191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7429CBF-0AFB-ED4B-8617-CEC182B735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72421" y="2273196"/>
            <a:ext cx="431905" cy="481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582887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4803908" y="1839100"/>
            <a:ext cx="2264490" cy="2146249"/>
            <a:chOff x="-1161122" y="320675"/>
            <a:chExt cx="2264490" cy="2146249"/>
          </a:xfrm>
        </p:grpSpPr>
        <p:cxnSp>
          <p:nvCxnSpPr>
            <p:cNvPr id="21" name="Straight Arrow Connector 20"/>
            <p:cNvCxnSpPr/>
            <p:nvPr/>
          </p:nvCxnSpPr>
          <p:spPr>
            <a:xfrm>
              <a:off x="-874046" y="1405944"/>
              <a:ext cx="1977414" cy="0"/>
            </a:xfrm>
            <a:prstGeom prst="straightConnector1">
              <a:avLst/>
            </a:prstGeom>
            <a:ln w="38100">
              <a:solidFill>
                <a:schemeClr val="accent6"/>
              </a:solidFill>
              <a:headEnd type="stealt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44236" y="1553601"/>
              <a:ext cx="259132" cy="133492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161122" y="1553601"/>
              <a:ext cx="463297" cy="133492"/>
            </a:xfrm>
            <a:prstGeom prst="rect">
              <a:avLst/>
            </a:prstGeom>
          </p:spPr>
        </p:pic>
        <p:cxnSp>
          <p:nvCxnSpPr>
            <p:cNvPr id="24" name="Straight Arrow Connector 23"/>
            <p:cNvCxnSpPr/>
            <p:nvPr/>
          </p:nvCxnSpPr>
          <p:spPr>
            <a:xfrm flipH="1">
              <a:off x="-376972" y="882026"/>
              <a:ext cx="885790" cy="1166967"/>
            </a:xfrm>
            <a:prstGeom prst="straightConnector1">
              <a:avLst/>
            </a:prstGeom>
            <a:ln w="38100">
              <a:solidFill>
                <a:schemeClr val="accent6"/>
              </a:solidFill>
              <a:headEnd type="stealt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>
              <a:off x="114661" y="530840"/>
              <a:ext cx="1" cy="1750206"/>
            </a:xfrm>
            <a:prstGeom prst="straightConnector1">
              <a:avLst/>
            </a:prstGeom>
            <a:ln w="38100">
              <a:solidFill>
                <a:schemeClr val="accent6"/>
              </a:solidFill>
              <a:headEnd type="stealt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506538" y="2098274"/>
              <a:ext cx="358853" cy="184864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9423" y="742123"/>
              <a:ext cx="416637" cy="120048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6783" y="320675"/>
              <a:ext cx="259132" cy="133492"/>
            </a:xfrm>
            <a:prstGeom prst="rect">
              <a:avLst/>
            </a:prstGeom>
          </p:spPr>
        </p:pic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210948" y="2333432"/>
              <a:ext cx="463297" cy="1334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Classification</a:t>
            </a:r>
          </a:p>
        </p:txBody>
      </p:sp>
      <p:sp>
        <p:nvSpPr>
          <p:cNvPr id="4" name="Freeform 3"/>
          <p:cNvSpPr/>
          <p:nvPr/>
        </p:nvSpPr>
        <p:spPr>
          <a:xfrm>
            <a:off x="713220" y="1867101"/>
            <a:ext cx="3157789" cy="2224640"/>
          </a:xfrm>
          <a:custGeom>
            <a:avLst/>
            <a:gdLst>
              <a:gd name="connsiteX0" fmla="*/ 764836 w 3739274"/>
              <a:gd name="connsiteY0" fmla="*/ 1751736 h 2634292"/>
              <a:gd name="connsiteX1" fmla="*/ 47660 w 3739274"/>
              <a:gd name="connsiteY1" fmla="*/ 353242 h 2634292"/>
              <a:gd name="connsiteX2" fmla="*/ 2055754 w 3739274"/>
              <a:gd name="connsiteY2" fmla="*/ 460818 h 2634292"/>
              <a:gd name="connsiteX3" fmla="*/ 2988083 w 3739274"/>
              <a:gd name="connsiteY3" fmla="*/ 102230 h 2634292"/>
              <a:gd name="connsiteX4" fmla="*/ 3723189 w 3739274"/>
              <a:gd name="connsiteY4" fmla="*/ 2576489 h 2634292"/>
              <a:gd name="connsiteX5" fmla="*/ 2270907 w 3739274"/>
              <a:gd name="connsiteY5" fmla="*/ 1841383 h 2634292"/>
              <a:gd name="connsiteX6" fmla="*/ 764836 w 3739274"/>
              <a:gd name="connsiteY6" fmla="*/ 1751736 h 26342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39274" h="2634292">
                <a:moveTo>
                  <a:pt x="764836" y="1751736"/>
                </a:moveTo>
                <a:cubicBezTo>
                  <a:pt x="394295" y="1503713"/>
                  <a:pt x="-167493" y="568395"/>
                  <a:pt x="47660" y="353242"/>
                </a:cubicBezTo>
                <a:cubicBezTo>
                  <a:pt x="262813" y="138089"/>
                  <a:pt x="1565684" y="502653"/>
                  <a:pt x="2055754" y="460818"/>
                </a:cubicBezTo>
                <a:cubicBezTo>
                  <a:pt x="2545824" y="418983"/>
                  <a:pt x="2710177" y="-250382"/>
                  <a:pt x="2988083" y="102230"/>
                </a:cubicBezTo>
                <a:cubicBezTo>
                  <a:pt x="3265989" y="454842"/>
                  <a:pt x="3842718" y="2286630"/>
                  <a:pt x="3723189" y="2576489"/>
                </a:cubicBezTo>
                <a:cubicBezTo>
                  <a:pt x="3603660" y="2866348"/>
                  <a:pt x="2757989" y="1978842"/>
                  <a:pt x="2270907" y="1841383"/>
                </a:cubicBezTo>
                <a:cubicBezTo>
                  <a:pt x="1783825" y="1703924"/>
                  <a:pt x="1135377" y="1999759"/>
                  <a:pt x="764836" y="1751736"/>
                </a:cubicBezTo>
                <a:close/>
              </a:path>
            </a:pathLst>
          </a:cu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Domain</a:t>
            </a:r>
          </a:p>
        </p:txBody>
      </p:sp>
      <p:sp>
        <p:nvSpPr>
          <p:cNvPr id="5" name="Freeform 4"/>
          <p:cNvSpPr/>
          <p:nvPr/>
        </p:nvSpPr>
        <p:spPr>
          <a:xfrm>
            <a:off x="6522133" y="2097692"/>
            <a:ext cx="3416045" cy="881729"/>
          </a:xfrm>
          <a:custGeom>
            <a:avLst/>
            <a:gdLst>
              <a:gd name="connsiteX0" fmla="*/ 0 w 4177553"/>
              <a:gd name="connsiteY0" fmla="*/ 860919 h 860919"/>
              <a:gd name="connsiteX1" fmla="*/ 2259106 w 4177553"/>
              <a:gd name="connsiteY1" fmla="*/ 307 h 860919"/>
              <a:gd name="connsiteX2" fmla="*/ 4177553 w 4177553"/>
              <a:gd name="connsiteY2" fmla="*/ 753342 h 860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77553" h="860919">
                <a:moveTo>
                  <a:pt x="0" y="860919"/>
                </a:moveTo>
                <a:cubicBezTo>
                  <a:pt x="781423" y="439577"/>
                  <a:pt x="1562847" y="18236"/>
                  <a:pt x="2259106" y="307"/>
                </a:cubicBezTo>
                <a:cubicBezTo>
                  <a:pt x="2955365" y="-17622"/>
                  <a:pt x="4177553" y="753342"/>
                  <a:pt x="4177553" y="753342"/>
                </a:cubicBezTo>
              </a:path>
            </a:pathLst>
          </a:custGeom>
          <a:noFill/>
          <a:ln w="92075">
            <a:solidFill>
              <a:schemeClr val="tx1">
                <a:lumMod val="95000"/>
                <a:lumOff val="5000"/>
              </a:schemeClr>
            </a:solidFill>
            <a:headEnd type="oval"/>
            <a:tailEnd type="stealth"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12662200" y="3044325"/>
            <a:ext cx="2703502" cy="454709"/>
            <a:chOff x="7586010" y="3120771"/>
            <a:chExt cx="3225424" cy="454709"/>
          </a:xfrm>
        </p:grpSpPr>
        <p:cxnSp>
          <p:nvCxnSpPr>
            <p:cNvPr id="8" name="Straight Arrow Connector 7"/>
            <p:cNvCxnSpPr/>
            <p:nvPr/>
          </p:nvCxnSpPr>
          <p:spPr>
            <a:xfrm>
              <a:off x="8050305" y="3120771"/>
              <a:ext cx="2707342" cy="0"/>
            </a:xfrm>
            <a:prstGeom prst="straightConnector1">
              <a:avLst/>
            </a:prstGeom>
            <a:ln w="73025">
              <a:solidFill>
                <a:schemeClr val="accent4"/>
              </a:solidFill>
              <a:headEnd type="stealt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392334" y="3359580"/>
              <a:ext cx="419100" cy="215900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86010" y="3359580"/>
              <a:ext cx="749300" cy="215900"/>
            </a:xfrm>
            <a:prstGeom prst="rect">
              <a:avLst/>
            </a:prstGeom>
          </p:spPr>
        </p:pic>
      </p:grpSp>
      <p:sp>
        <p:nvSpPr>
          <p:cNvPr id="11" name="Oval 10"/>
          <p:cNvSpPr/>
          <p:nvPr/>
        </p:nvSpPr>
        <p:spPr>
          <a:xfrm>
            <a:off x="13784108" y="2943563"/>
            <a:ext cx="220930" cy="22093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5499" y="7616991"/>
            <a:ext cx="8001000" cy="1257300"/>
          </a:xfrm>
          <a:prstGeom prst="rect">
            <a:avLst/>
          </a:prstGeom>
        </p:spPr>
      </p:pic>
      <p:sp>
        <p:nvSpPr>
          <p:cNvPr id="14" name="Rectangular Callout 13"/>
          <p:cNvSpPr/>
          <p:nvPr/>
        </p:nvSpPr>
        <p:spPr>
          <a:xfrm>
            <a:off x="5807947" y="6979921"/>
            <a:ext cx="2242358" cy="637070"/>
          </a:xfrm>
          <a:prstGeom prst="wedgeRectCallout">
            <a:avLst>
              <a:gd name="adj1" fmla="val -18144"/>
              <a:gd name="adj2" fmla="val 108241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Squared Loss</a:t>
            </a:r>
          </a:p>
        </p:txBody>
      </p:sp>
      <p:sp>
        <p:nvSpPr>
          <p:cNvPr id="15" name="Rectangular Callout 14"/>
          <p:cNvSpPr/>
          <p:nvPr/>
        </p:nvSpPr>
        <p:spPr>
          <a:xfrm>
            <a:off x="8731623" y="8686653"/>
            <a:ext cx="2242358" cy="637070"/>
          </a:xfrm>
          <a:prstGeom prst="wedgeRectCallout">
            <a:avLst>
              <a:gd name="adj1" fmla="val -23073"/>
              <a:gd name="adj2" fmla="val -88918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tx1"/>
                </a:solidFill>
              </a:rPr>
              <a:t>Regularization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20" name="Freeform 19"/>
          <p:cNvSpPr/>
          <p:nvPr/>
        </p:nvSpPr>
        <p:spPr>
          <a:xfrm>
            <a:off x="2691219" y="2097692"/>
            <a:ext cx="2860156" cy="545179"/>
          </a:xfrm>
          <a:custGeom>
            <a:avLst/>
            <a:gdLst>
              <a:gd name="connsiteX0" fmla="*/ 0 w 4177553"/>
              <a:gd name="connsiteY0" fmla="*/ 860919 h 860919"/>
              <a:gd name="connsiteX1" fmla="*/ 2259106 w 4177553"/>
              <a:gd name="connsiteY1" fmla="*/ 307 h 860919"/>
              <a:gd name="connsiteX2" fmla="*/ 4177553 w 4177553"/>
              <a:gd name="connsiteY2" fmla="*/ 753342 h 860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77553" h="860919">
                <a:moveTo>
                  <a:pt x="0" y="860919"/>
                </a:moveTo>
                <a:cubicBezTo>
                  <a:pt x="781423" y="439577"/>
                  <a:pt x="1562847" y="18236"/>
                  <a:pt x="2259106" y="307"/>
                </a:cubicBezTo>
                <a:cubicBezTo>
                  <a:pt x="2955365" y="-17622"/>
                  <a:pt x="4177553" y="753342"/>
                  <a:pt x="4177553" y="753342"/>
                </a:cubicBezTo>
              </a:path>
            </a:pathLst>
          </a:custGeom>
          <a:noFill/>
          <a:ln w="38100">
            <a:solidFill>
              <a:schemeClr val="tx1">
                <a:lumMod val="95000"/>
                <a:lumOff val="5000"/>
              </a:schemeClr>
            </a:solidFill>
            <a:headEnd type="oval"/>
            <a:tailEnd type="stealth"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1689" y="2183560"/>
            <a:ext cx="254000" cy="4191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7429CBF-0AFB-ED4B-8617-CEC182B735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72421" y="2273196"/>
            <a:ext cx="431905" cy="48174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A30BAB75-9031-7C48-B91F-D53FD0380064}"/>
              </a:ext>
            </a:extLst>
          </p:cNvPr>
          <p:cNvSpPr txBox="1"/>
          <p:nvPr/>
        </p:nvSpPr>
        <p:spPr>
          <a:xfrm>
            <a:off x="9986463" y="2273196"/>
            <a:ext cx="1741182" cy="1077218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en-US" sz="3200" dirty="0" err="1"/>
              <a:t>isAlive</a:t>
            </a:r>
            <a:r>
              <a:rPr lang="en-US" sz="3200" dirty="0"/>
              <a:t>? </a:t>
            </a:r>
          </a:p>
          <a:p>
            <a:pPr algn="ctr"/>
            <a:r>
              <a:rPr lang="en-US" sz="3200" dirty="0"/>
              <a:t>{0,1}</a:t>
            </a:r>
          </a:p>
        </p:txBody>
      </p:sp>
    </p:spTree>
    <p:extLst>
      <p:ext uri="{BB962C8B-B14F-4D97-AF65-F5344CB8AC3E}">
        <p14:creationId xmlns:p14="http://schemas.microsoft.com/office/powerpoint/2010/main" val="35356763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04133" y="48059"/>
            <a:ext cx="5864956" cy="1811867"/>
          </a:xfrm>
        </p:spPr>
        <p:txBody>
          <a:bodyPr>
            <a:noAutofit/>
          </a:bodyPr>
          <a:lstStyle/>
          <a:p>
            <a:pPr algn="r"/>
            <a:r>
              <a:rPr lang="en-US" sz="3600" dirty="0"/>
              <a:t>Taxonomy of</a:t>
            </a:r>
            <a:br>
              <a:rPr lang="en-US" sz="3600" dirty="0"/>
            </a:br>
            <a:r>
              <a:rPr lang="en-US"/>
              <a:t>Machine Learning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06128" y="263676"/>
            <a:ext cx="1382603" cy="138260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56734" y="2613619"/>
            <a:ext cx="3153961" cy="1077218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sz="3200"/>
              <a:t>Supervised Learning</a:t>
            </a:r>
            <a:endParaRPr lang="en-US" sz="3200" dirty="0"/>
          </a:p>
        </p:txBody>
      </p:sp>
      <p:sp>
        <p:nvSpPr>
          <p:cNvPr id="9" name="TextBox 8"/>
          <p:cNvSpPr txBox="1"/>
          <p:nvPr/>
        </p:nvSpPr>
        <p:spPr>
          <a:xfrm>
            <a:off x="8256619" y="2598691"/>
            <a:ext cx="2797562" cy="1077218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Unsupervised</a:t>
            </a:r>
          </a:p>
          <a:p>
            <a:pPr algn="ctr"/>
            <a:r>
              <a:rPr lang="en-US" sz="3200" dirty="0"/>
              <a:t>Learning</a:t>
            </a:r>
          </a:p>
        </p:txBody>
      </p:sp>
      <p:cxnSp>
        <p:nvCxnSpPr>
          <p:cNvPr id="13" name="Straight Arrow Connector 12"/>
          <p:cNvCxnSpPr>
            <a:stCxn id="6" idx="2"/>
            <a:endCxn id="7" idx="0"/>
          </p:cNvCxnSpPr>
          <p:nvPr/>
        </p:nvCxnSpPr>
        <p:spPr>
          <a:xfrm flipH="1">
            <a:off x="2433715" y="1646279"/>
            <a:ext cx="4563715" cy="96734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6" idx="2"/>
            <a:endCxn id="8" idx="0"/>
          </p:cNvCxnSpPr>
          <p:nvPr/>
        </p:nvCxnSpPr>
        <p:spPr>
          <a:xfrm flipH="1">
            <a:off x="6073362" y="1646279"/>
            <a:ext cx="924068" cy="935169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6" idx="2"/>
            <a:endCxn id="9" idx="0"/>
          </p:cNvCxnSpPr>
          <p:nvPr/>
        </p:nvCxnSpPr>
        <p:spPr>
          <a:xfrm>
            <a:off x="6997430" y="1646279"/>
            <a:ext cx="2657970" cy="95241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 rot="20856085">
            <a:off x="3767779" y="1816988"/>
            <a:ext cx="1741182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/>
              <a:t>Labeled Data</a:t>
            </a:r>
          </a:p>
        </p:txBody>
      </p:sp>
      <p:sp>
        <p:nvSpPr>
          <p:cNvPr id="26" name="TextBox 25"/>
          <p:cNvSpPr txBox="1"/>
          <p:nvPr/>
        </p:nvSpPr>
        <p:spPr>
          <a:xfrm rot="1203958">
            <a:off x="7522154" y="1885024"/>
            <a:ext cx="1972015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/>
              <a:t>Unlabeled Data</a:t>
            </a:r>
            <a:endParaRPr lang="en-US" dirty="0"/>
          </a:p>
        </p:txBody>
      </p:sp>
      <p:grpSp>
        <p:nvGrpSpPr>
          <p:cNvPr id="74" name="Group 73"/>
          <p:cNvGrpSpPr/>
          <p:nvPr/>
        </p:nvGrpSpPr>
        <p:grpSpPr>
          <a:xfrm>
            <a:off x="4877362" y="2581448"/>
            <a:ext cx="2392000" cy="2687008"/>
            <a:chOff x="5109950" y="2803343"/>
            <a:chExt cx="2392000" cy="2687008"/>
          </a:xfrm>
        </p:grpSpPr>
        <p:sp>
          <p:nvSpPr>
            <p:cNvPr id="8" name="TextBox 7"/>
            <p:cNvSpPr txBox="1"/>
            <p:nvPr/>
          </p:nvSpPr>
          <p:spPr>
            <a:xfrm>
              <a:off x="5109950" y="2803343"/>
              <a:ext cx="2392000" cy="1138773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Reinforcement</a:t>
              </a:r>
            </a:p>
            <a:p>
              <a:pPr algn="ctr"/>
              <a:r>
                <a:rPr lang="en-US" sz="24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Learning</a:t>
              </a:r>
            </a:p>
            <a:p>
              <a:pPr algn="ctr"/>
              <a:r>
                <a: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(not covered)</a:t>
              </a:r>
            </a:p>
          </p:txBody>
        </p:sp>
        <p:pic>
          <p:nvPicPr>
            <p:cNvPr id="28" name="Picture 27"/>
            <p:cNvPicPr>
              <a:picLocks noChangeAspect="1"/>
            </p:cNvPicPr>
            <p:nvPr/>
          </p:nvPicPr>
          <p:blipFill rotWithShape="1">
            <a:blip r:embed="rId3" cstate="screen">
              <a:alphaModFix amt="5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286797" y="3926870"/>
              <a:ext cx="2038662" cy="1146145"/>
            </a:xfrm>
            <a:prstGeom prst="rect">
              <a:avLst/>
            </a:prstGeom>
          </p:spPr>
        </p:pic>
        <p:sp>
          <p:nvSpPr>
            <p:cNvPr id="29" name="TextBox 28"/>
            <p:cNvSpPr txBox="1"/>
            <p:nvPr/>
          </p:nvSpPr>
          <p:spPr>
            <a:xfrm>
              <a:off x="5673694" y="5121019"/>
              <a:ext cx="1274708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Alpha Go</a:t>
              </a: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2875179" y="5288369"/>
            <a:ext cx="1765197" cy="1125591"/>
            <a:chOff x="7844589" y="617621"/>
            <a:chExt cx="3725111" cy="2375346"/>
          </a:xfrm>
        </p:grpSpPr>
        <p:sp>
          <p:nvSpPr>
            <p:cNvPr id="33" name="Freeform 32"/>
            <p:cNvSpPr/>
            <p:nvPr/>
          </p:nvSpPr>
          <p:spPr>
            <a:xfrm>
              <a:off x="7848600" y="630767"/>
              <a:ext cx="3721100" cy="2362200"/>
            </a:xfrm>
            <a:custGeom>
              <a:avLst/>
              <a:gdLst>
                <a:gd name="connsiteX0" fmla="*/ 0 w 3721100"/>
                <a:gd name="connsiteY0" fmla="*/ 2362200 h 2362200"/>
                <a:gd name="connsiteX1" fmla="*/ 4233 w 3721100"/>
                <a:gd name="connsiteY1" fmla="*/ 1960033 h 2362200"/>
                <a:gd name="connsiteX2" fmla="*/ 3721100 w 3721100"/>
                <a:gd name="connsiteY2" fmla="*/ 0 h 2362200"/>
                <a:gd name="connsiteX3" fmla="*/ 3716867 w 3721100"/>
                <a:gd name="connsiteY3" fmla="*/ 2362200 h 2362200"/>
                <a:gd name="connsiteX4" fmla="*/ 0 w 3721100"/>
                <a:gd name="connsiteY4" fmla="*/ 2362200 h 2362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21100" h="2362200">
                  <a:moveTo>
                    <a:pt x="0" y="2362200"/>
                  </a:moveTo>
                  <a:lnTo>
                    <a:pt x="4233" y="1960033"/>
                  </a:lnTo>
                  <a:lnTo>
                    <a:pt x="3721100" y="0"/>
                  </a:lnTo>
                  <a:lnTo>
                    <a:pt x="3716867" y="2362200"/>
                  </a:lnTo>
                  <a:lnTo>
                    <a:pt x="0" y="2362200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Freeform 33"/>
            <p:cNvSpPr/>
            <p:nvPr/>
          </p:nvSpPr>
          <p:spPr>
            <a:xfrm>
              <a:off x="7848600" y="622300"/>
              <a:ext cx="3716867" cy="1964267"/>
            </a:xfrm>
            <a:custGeom>
              <a:avLst/>
              <a:gdLst>
                <a:gd name="connsiteX0" fmla="*/ 4233 w 3716867"/>
                <a:gd name="connsiteY0" fmla="*/ 1964267 h 1964267"/>
                <a:gd name="connsiteX1" fmla="*/ 0 w 3716867"/>
                <a:gd name="connsiteY1" fmla="*/ 0 h 1964267"/>
                <a:gd name="connsiteX2" fmla="*/ 3716867 w 3716867"/>
                <a:gd name="connsiteY2" fmla="*/ 0 h 1964267"/>
                <a:gd name="connsiteX3" fmla="*/ 3674533 w 3716867"/>
                <a:gd name="connsiteY3" fmla="*/ 33867 h 1964267"/>
                <a:gd name="connsiteX4" fmla="*/ 4233 w 3716867"/>
                <a:gd name="connsiteY4" fmla="*/ 1964267 h 1964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6867" h="1964267">
                  <a:moveTo>
                    <a:pt x="4233" y="1964267"/>
                  </a:moveTo>
                  <a:lnTo>
                    <a:pt x="0" y="0"/>
                  </a:lnTo>
                  <a:lnTo>
                    <a:pt x="3716867" y="0"/>
                  </a:lnTo>
                  <a:lnTo>
                    <a:pt x="3674533" y="33867"/>
                  </a:lnTo>
                  <a:lnTo>
                    <a:pt x="4233" y="1964267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7844589" y="617621"/>
              <a:ext cx="3721769" cy="2374232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Cross 35"/>
            <p:cNvSpPr/>
            <p:nvPr/>
          </p:nvSpPr>
          <p:spPr>
            <a:xfrm>
              <a:off x="8354149" y="1479258"/>
              <a:ext cx="256673" cy="256673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Donut 36"/>
            <p:cNvSpPr/>
            <p:nvPr/>
          </p:nvSpPr>
          <p:spPr>
            <a:xfrm>
              <a:off x="10112542" y="1829942"/>
              <a:ext cx="232610" cy="232610"/>
            </a:xfrm>
            <a:prstGeom prst="donut">
              <a:avLst>
                <a:gd name="adj" fmla="val 1491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8" name="Donut 37"/>
            <p:cNvSpPr/>
            <p:nvPr/>
          </p:nvSpPr>
          <p:spPr>
            <a:xfrm>
              <a:off x="9329599" y="2176129"/>
              <a:ext cx="232610" cy="232610"/>
            </a:xfrm>
            <a:prstGeom prst="donut">
              <a:avLst>
                <a:gd name="adj" fmla="val 1491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9" name="Donut 38"/>
            <p:cNvSpPr/>
            <p:nvPr/>
          </p:nvSpPr>
          <p:spPr>
            <a:xfrm>
              <a:off x="9850299" y="2408739"/>
              <a:ext cx="232610" cy="232610"/>
            </a:xfrm>
            <a:prstGeom prst="donut">
              <a:avLst>
                <a:gd name="adj" fmla="val 1491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0" name="Cross 39"/>
            <p:cNvSpPr/>
            <p:nvPr/>
          </p:nvSpPr>
          <p:spPr>
            <a:xfrm>
              <a:off x="9127959" y="1175670"/>
              <a:ext cx="256673" cy="256673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Cross 40"/>
            <p:cNvSpPr/>
            <p:nvPr/>
          </p:nvSpPr>
          <p:spPr>
            <a:xfrm>
              <a:off x="9984206" y="984779"/>
              <a:ext cx="256673" cy="256673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Donut 41"/>
            <p:cNvSpPr/>
            <p:nvPr/>
          </p:nvSpPr>
          <p:spPr>
            <a:xfrm>
              <a:off x="11093227" y="2525044"/>
              <a:ext cx="232610" cy="232610"/>
            </a:xfrm>
            <a:prstGeom prst="donut">
              <a:avLst>
                <a:gd name="adj" fmla="val 1491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3" name="Donut 42"/>
            <p:cNvSpPr/>
            <p:nvPr/>
          </p:nvSpPr>
          <p:spPr>
            <a:xfrm>
              <a:off x="8715321" y="2474244"/>
              <a:ext cx="232610" cy="232610"/>
            </a:xfrm>
            <a:prstGeom prst="donut">
              <a:avLst>
                <a:gd name="adj" fmla="val 1491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4" name="Cross 43"/>
            <p:cNvSpPr/>
            <p:nvPr/>
          </p:nvSpPr>
          <p:spPr>
            <a:xfrm>
              <a:off x="8464884" y="845218"/>
              <a:ext cx="256673" cy="256673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5" name="Straight Connector 44"/>
            <p:cNvCxnSpPr/>
            <p:nvPr/>
          </p:nvCxnSpPr>
          <p:spPr>
            <a:xfrm flipV="1">
              <a:off x="7844589" y="631323"/>
              <a:ext cx="3721769" cy="1959477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47" name="Picture 46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4058" y="5019669"/>
            <a:ext cx="1896998" cy="1630893"/>
          </a:xfrm>
          <a:prstGeom prst="rect">
            <a:avLst/>
          </a:prstGeom>
        </p:spPr>
      </p:pic>
      <p:sp>
        <p:nvSpPr>
          <p:cNvPr id="48" name="TextBox 47"/>
          <p:cNvSpPr txBox="1"/>
          <p:nvPr/>
        </p:nvSpPr>
        <p:spPr>
          <a:xfrm>
            <a:off x="357432" y="4666093"/>
            <a:ext cx="1763624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Regression</a:t>
            </a:r>
          </a:p>
        </p:txBody>
      </p:sp>
      <p:cxnSp>
        <p:nvCxnSpPr>
          <p:cNvPr id="50" name="Straight Arrow Connector 49"/>
          <p:cNvCxnSpPr>
            <a:stCxn id="7" idx="2"/>
            <a:endCxn id="48" idx="0"/>
          </p:cNvCxnSpPr>
          <p:nvPr/>
        </p:nvCxnSpPr>
        <p:spPr>
          <a:xfrm flipH="1">
            <a:off x="1239244" y="3690837"/>
            <a:ext cx="1194471" cy="97525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7" idx="2"/>
          </p:cNvCxnSpPr>
          <p:nvPr/>
        </p:nvCxnSpPr>
        <p:spPr>
          <a:xfrm>
            <a:off x="2433715" y="3690837"/>
            <a:ext cx="1391898" cy="105628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336026" y="3842974"/>
            <a:ext cx="1588897" cy="6463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Quantitative</a:t>
            </a:r>
            <a:br>
              <a:rPr lang="en-US" dirty="0"/>
            </a:br>
            <a:r>
              <a:rPr lang="en-US" dirty="0"/>
              <a:t>Response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3071124" y="3884443"/>
            <a:ext cx="1532792" cy="6463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Categorical</a:t>
            </a:r>
            <a:br>
              <a:rPr lang="en-US" dirty="0"/>
            </a:br>
            <a:r>
              <a:rPr lang="en-US" dirty="0"/>
              <a:t>Response</a:t>
            </a:r>
          </a:p>
        </p:txBody>
      </p:sp>
      <p:pic>
        <p:nvPicPr>
          <p:cNvPr id="70" name="Picture 69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46866" y="5056935"/>
            <a:ext cx="2152927" cy="1611817"/>
          </a:xfrm>
          <a:prstGeom prst="rect">
            <a:avLst/>
          </a:prstGeom>
        </p:spPr>
      </p:pic>
      <p:grpSp>
        <p:nvGrpSpPr>
          <p:cNvPr id="73" name="Group 72"/>
          <p:cNvGrpSpPr/>
          <p:nvPr/>
        </p:nvGrpSpPr>
        <p:grpSpPr>
          <a:xfrm>
            <a:off x="7261862" y="5208782"/>
            <a:ext cx="2517943" cy="1358266"/>
            <a:chOff x="563995" y="1968262"/>
            <a:chExt cx="7073175" cy="3815516"/>
          </a:xfrm>
        </p:grpSpPr>
        <p:pic>
          <p:nvPicPr>
            <p:cNvPr id="71" name="Picture 70" descr="3dV2.tiff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63995" y="2088167"/>
              <a:ext cx="3339585" cy="3589486"/>
            </a:xfrm>
            <a:prstGeom prst="rect">
              <a:avLst/>
            </a:prstGeom>
          </p:spPr>
        </p:pic>
        <p:pic>
          <p:nvPicPr>
            <p:cNvPr id="72" name="Picture 71" descr="3dV3.tiff"/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756985" y="1968262"/>
              <a:ext cx="3880185" cy="3815516"/>
            </a:xfrm>
            <a:prstGeom prst="rect">
              <a:avLst/>
            </a:prstGeom>
          </p:spPr>
        </p:pic>
      </p:grpSp>
      <p:sp>
        <p:nvSpPr>
          <p:cNvPr id="76" name="TextBox 75"/>
          <p:cNvSpPr txBox="1"/>
          <p:nvPr/>
        </p:nvSpPr>
        <p:spPr>
          <a:xfrm>
            <a:off x="7346626" y="4309420"/>
            <a:ext cx="2323072" cy="83099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en-US" sz="2400"/>
              <a:t>Dimensionality</a:t>
            </a:r>
            <a:br>
              <a:rPr lang="en-US" sz="2400"/>
            </a:br>
            <a:r>
              <a:rPr lang="en-US" sz="2400"/>
              <a:t>Reduction</a:t>
            </a:r>
          </a:p>
        </p:txBody>
      </p:sp>
      <p:cxnSp>
        <p:nvCxnSpPr>
          <p:cNvPr id="77" name="Straight Arrow Connector 76"/>
          <p:cNvCxnSpPr>
            <a:stCxn id="9" idx="2"/>
            <a:endCxn id="76" idx="0"/>
          </p:cNvCxnSpPr>
          <p:nvPr/>
        </p:nvCxnSpPr>
        <p:spPr>
          <a:xfrm flipH="1">
            <a:off x="8508162" y="3675909"/>
            <a:ext cx="1147238" cy="6335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0" name="TextBox 79"/>
          <p:cNvSpPr txBox="1"/>
          <p:nvPr/>
        </p:nvSpPr>
        <p:spPr>
          <a:xfrm>
            <a:off x="9995217" y="4437913"/>
            <a:ext cx="1656223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en-US" sz="2400"/>
              <a:t>Clustering</a:t>
            </a:r>
          </a:p>
        </p:txBody>
      </p:sp>
      <p:cxnSp>
        <p:nvCxnSpPr>
          <p:cNvPr id="81" name="Straight Arrow Connector 80"/>
          <p:cNvCxnSpPr>
            <a:stCxn id="9" idx="2"/>
            <a:endCxn id="80" idx="0"/>
          </p:cNvCxnSpPr>
          <p:nvPr/>
        </p:nvCxnSpPr>
        <p:spPr>
          <a:xfrm>
            <a:off x="9655400" y="3675909"/>
            <a:ext cx="1167929" cy="76200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2625345" y="4730828"/>
            <a:ext cx="2127505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en-US" sz="2400"/>
              <a:t>Classification</a:t>
            </a:r>
            <a:endParaRPr lang="en-US" sz="2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950A18B-DBE1-0441-8BCD-FAEBBB211BBC}"/>
              </a:ext>
            </a:extLst>
          </p:cNvPr>
          <p:cNvSpPr txBox="1"/>
          <p:nvPr/>
        </p:nvSpPr>
        <p:spPr>
          <a:xfrm rot="19037477">
            <a:off x="5809856" y="1945284"/>
            <a:ext cx="1051891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Reward</a:t>
            </a:r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95659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Kinds of Classification 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14287" indent="0">
              <a:buNone/>
            </a:pPr>
            <a:r>
              <a:rPr lang="en-US" sz="3200" dirty="0"/>
              <a:t>Predicting a categorical variable</a:t>
            </a:r>
          </a:p>
          <a:p>
            <a:r>
              <a:rPr lang="en-US" b="1" dirty="0"/>
              <a:t>Binary</a:t>
            </a:r>
            <a:r>
              <a:rPr lang="en-US" dirty="0"/>
              <a:t> classification: Two classes </a:t>
            </a:r>
          </a:p>
          <a:p>
            <a:pPr lvl="1"/>
            <a:r>
              <a:rPr lang="en-US" dirty="0"/>
              <a:t>Examples: </a:t>
            </a:r>
            <a:r>
              <a:rPr lang="en-US" i="1" dirty="0"/>
              <a:t>Spam/Not Spam, churn/stay</a:t>
            </a:r>
          </a:p>
          <a:p>
            <a:r>
              <a:rPr lang="en-US" b="1" dirty="0"/>
              <a:t>Multiclass</a:t>
            </a:r>
            <a:r>
              <a:rPr lang="en-US" dirty="0"/>
              <a:t> classification: Many classes (&gt;2)</a:t>
            </a:r>
          </a:p>
          <a:p>
            <a:pPr lvl="1"/>
            <a:r>
              <a:rPr lang="en-US" dirty="0"/>
              <a:t>Examples: </a:t>
            </a:r>
            <a:r>
              <a:rPr lang="en-US" i="1" dirty="0"/>
              <a:t>Image labeling (Cat, Dog, Car), Next word in a sentence </a:t>
            </a:r>
            <a:r>
              <a:rPr lang="mr-IN" dirty="0"/>
              <a:t>…</a:t>
            </a:r>
            <a:endParaRPr lang="en-US" dirty="0"/>
          </a:p>
          <a:p>
            <a:r>
              <a:rPr lang="en-US" b="1" dirty="0"/>
              <a:t>Structured</a:t>
            </a:r>
            <a:r>
              <a:rPr lang="en-US" dirty="0"/>
              <a:t> </a:t>
            </a:r>
            <a:r>
              <a:rPr lang="en-US" b="1" dirty="0"/>
              <a:t>prediction</a:t>
            </a:r>
            <a:r>
              <a:rPr lang="en-US" dirty="0"/>
              <a:t> tasks (Classification)</a:t>
            </a:r>
          </a:p>
          <a:p>
            <a:pPr lvl="1"/>
            <a:r>
              <a:rPr lang="en-US" dirty="0"/>
              <a:t>Multiple related predictions </a:t>
            </a:r>
          </a:p>
          <a:p>
            <a:pPr lvl="1"/>
            <a:r>
              <a:rPr lang="en-US" dirty="0"/>
              <a:t>Examples: </a:t>
            </a:r>
            <a:r>
              <a:rPr lang="en-US" i="1" dirty="0"/>
              <a:t>Translation, Voice recognition</a:t>
            </a:r>
          </a:p>
        </p:txBody>
      </p:sp>
    </p:spTree>
    <p:extLst>
      <p:ext uri="{BB962C8B-B14F-4D97-AF65-F5344CB8AC3E}">
        <p14:creationId xmlns:p14="http://schemas.microsoft.com/office/powerpoint/2010/main" val="4155573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bldLvl="3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4803908" y="1839100"/>
            <a:ext cx="2264490" cy="2146249"/>
            <a:chOff x="-1161122" y="320675"/>
            <a:chExt cx="2264490" cy="2146249"/>
          </a:xfrm>
        </p:grpSpPr>
        <p:cxnSp>
          <p:nvCxnSpPr>
            <p:cNvPr id="21" name="Straight Arrow Connector 20"/>
            <p:cNvCxnSpPr/>
            <p:nvPr/>
          </p:nvCxnSpPr>
          <p:spPr>
            <a:xfrm>
              <a:off x="-874046" y="1405944"/>
              <a:ext cx="1977414" cy="0"/>
            </a:xfrm>
            <a:prstGeom prst="straightConnector1">
              <a:avLst/>
            </a:prstGeom>
            <a:ln w="38100">
              <a:solidFill>
                <a:schemeClr val="accent6"/>
              </a:solidFill>
              <a:headEnd type="stealt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44236" y="1553601"/>
              <a:ext cx="259132" cy="133492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161122" y="1553601"/>
              <a:ext cx="463297" cy="133492"/>
            </a:xfrm>
            <a:prstGeom prst="rect">
              <a:avLst/>
            </a:prstGeom>
          </p:spPr>
        </p:pic>
        <p:cxnSp>
          <p:nvCxnSpPr>
            <p:cNvPr id="24" name="Straight Arrow Connector 23"/>
            <p:cNvCxnSpPr/>
            <p:nvPr/>
          </p:nvCxnSpPr>
          <p:spPr>
            <a:xfrm flipH="1">
              <a:off x="-376972" y="882026"/>
              <a:ext cx="885790" cy="1166967"/>
            </a:xfrm>
            <a:prstGeom prst="straightConnector1">
              <a:avLst/>
            </a:prstGeom>
            <a:ln w="38100">
              <a:solidFill>
                <a:schemeClr val="accent6"/>
              </a:solidFill>
              <a:headEnd type="stealt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>
              <a:off x="114661" y="530840"/>
              <a:ext cx="1" cy="1750206"/>
            </a:xfrm>
            <a:prstGeom prst="straightConnector1">
              <a:avLst/>
            </a:prstGeom>
            <a:ln w="38100">
              <a:solidFill>
                <a:schemeClr val="accent6"/>
              </a:solidFill>
              <a:headEnd type="stealt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506538" y="2098274"/>
              <a:ext cx="358853" cy="184864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9423" y="742123"/>
              <a:ext cx="416637" cy="120048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6783" y="320675"/>
              <a:ext cx="259132" cy="133492"/>
            </a:xfrm>
            <a:prstGeom prst="rect">
              <a:avLst/>
            </a:prstGeom>
          </p:spPr>
        </p:pic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210948" y="2333432"/>
              <a:ext cx="463297" cy="1334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Classification</a:t>
            </a:r>
          </a:p>
        </p:txBody>
      </p:sp>
      <p:sp>
        <p:nvSpPr>
          <p:cNvPr id="4" name="Freeform 3"/>
          <p:cNvSpPr/>
          <p:nvPr/>
        </p:nvSpPr>
        <p:spPr>
          <a:xfrm>
            <a:off x="713220" y="1867101"/>
            <a:ext cx="3157789" cy="2224640"/>
          </a:xfrm>
          <a:custGeom>
            <a:avLst/>
            <a:gdLst>
              <a:gd name="connsiteX0" fmla="*/ 764836 w 3739274"/>
              <a:gd name="connsiteY0" fmla="*/ 1751736 h 2634292"/>
              <a:gd name="connsiteX1" fmla="*/ 47660 w 3739274"/>
              <a:gd name="connsiteY1" fmla="*/ 353242 h 2634292"/>
              <a:gd name="connsiteX2" fmla="*/ 2055754 w 3739274"/>
              <a:gd name="connsiteY2" fmla="*/ 460818 h 2634292"/>
              <a:gd name="connsiteX3" fmla="*/ 2988083 w 3739274"/>
              <a:gd name="connsiteY3" fmla="*/ 102230 h 2634292"/>
              <a:gd name="connsiteX4" fmla="*/ 3723189 w 3739274"/>
              <a:gd name="connsiteY4" fmla="*/ 2576489 h 2634292"/>
              <a:gd name="connsiteX5" fmla="*/ 2270907 w 3739274"/>
              <a:gd name="connsiteY5" fmla="*/ 1841383 h 2634292"/>
              <a:gd name="connsiteX6" fmla="*/ 764836 w 3739274"/>
              <a:gd name="connsiteY6" fmla="*/ 1751736 h 26342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39274" h="2634292">
                <a:moveTo>
                  <a:pt x="764836" y="1751736"/>
                </a:moveTo>
                <a:cubicBezTo>
                  <a:pt x="394295" y="1503713"/>
                  <a:pt x="-167493" y="568395"/>
                  <a:pt x="47660" y="353242"/>
                </a:cubicBezTo>
                <a:cubicBezTo>
                  <a:pt x="262813" y="138089"/>
                  <a:pt x="1565684" y="502653"/>
                  <a:pt x="2055754" y="460818"/>
                </a:cubicBezTo>
                <a:cubicBezTo>
                  <a:pt x="2545824" y="418983"/>
                  <a:pt x="2710177" y="-250382"/>
                  <a:pt x="2988083" y="102230"/>
                </a:cubicBezTo>
                <a:cubicBezTo>
                  <a:pt x="3265989" y="454842"/>
                  <a:pt x="3842718" y="2286630"/>
                  <a:pt x="3723189" y="2576489"/>
                </a:cubicBezTo>
                <a:cubicBezTo>
                  <a:pt x="3603660" y="2866348"/>
                  <a:pt x="2757989" y="1978842"/>
                  <a:pt x="2270907" y="1841383"/>
                </a:cubicBezTo>
                <a:cubicBezTo>
                  <a:pt x="1783825" y="1703924"/>
                  <a:pt x="1135377" y="1999759"/>
                  <a:pt x="764836" y="1751736"/>
                </a:cubicBezTo>
                <a:close/>
              </a:path>
            </a:pathLst>
          </a:cu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Domain</a:t>
            </a:r>
          </a:p>
        </p:txBody>
      </p:sp>
      <p:sp>
        <p:nvSpPr>
          <p:cNvPr id="5" name="Freeform 4"/>
          <p:cNvSpPr/>
          <p:nvPr/>
        </p:nvSpPr>
        <p:spPr>
          <a:xfrm>
            <a:off x="6522133" y="2097692"/>
            <a:ext cx="3416045" cy="881729"/>
          </a:xfrm>
          <a:custGeom>
            <a:avLst/>
            <a:gdLst>
              <a:gd name="connsiteX0" fmla="*/ 0 w 4177553"/>
              <a:gd name="connsiteY0" fmla="*/ 860919 h 860919"/>
              <a:gd name="connsiteX1" fmla="*/ 2259106 w 4177553"/>
              <a:gd name="connsiteY1" fmla="*/ 307 h 860919"/>
              <a:gd name="connsiteX2" fmla="*/ 4177553 w 4177553"/>
              <a:gd name="connsiteY2" fmla="*/ 753342 h 860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77553" h="860919">
                <a:moveTo>
                  <a:pt x="0" y="860919"/>
                </a:moveTo>
                <a:cubicBezTo>
                  <a:pt x="781423" y="439577"/>
                  <a:pt x="1562847" y="18236"/>
                  <a:pt x="2259106" y="307"/>
                </a:cubicBezTo>
                <a:cubicBezTo>
                  <a:pt x="2955365" y="-17622"/>
                  <a:pt x="4177553" y="753342"/>
                  <a:pt x="4177553" y="753342"/>
                </a:cubicBezTo>
              </a:path>
            </a:pathLst>
          </a:custGeom>
          <a:noFill/>
          <a:ln w="92075">
            <a:solidFill>
              <a:schemeClr val="tx1">
                <a:lumMod val="95000"/>
                <a:lumOff val="5000"/>
              </a:schemeClr>
            </a:solidFill>
            <a:headEnd type="oval"/>
            <a:tailEnd type="stealth"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9"/>
          <p:cNvSpPr/>
          <p:nvPr/>
        </p:nvSpPr>
        <p:spPr>
          <a:xfrm>
            <a:off x="2691219" y="2097692"/>
            <a:ext cx="2860156" cy="545179"/>
          </a:xfrm>
          <a:custGeom>
            <a:avLst/>
            <a:gdLst>
              <a:gd name="connsiteX0" fmla="*/ 0 w 4177553"/>
              <a:gd name="connsiteY0" fmla="*/ 860919 h 860919"/>
              <a:gd name="connsiteX1" fmla="*/ 2259106 w 4177553"/>
              <a:gd name="connsiteY1" fmla="*/ 307 h 860919"/>
              <a:gd name="connsiteX2" fmla="*/ 4177553 w 4177553"/>
              <a:gd name="connsiteY2" fmla="*/ 753342 h 860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77553" h="860919">
                <a:moveTo>
                  <a:pt x="0" y="860919"/>
                </a:moveTo>
                <a:cubicBezTo>
                  <a:pt x="781423" y="439577"/>
                  <a:pt x="1562847" y="18236"/>
                  <a:pt x="2259106" y="307"/>
                </a:cubicBezTo>
                <a:cubicBezTo>
                  <a:pt x="2955365" y="-17622"/>
                  <a:pt x="4177553" y="753342"/>
                  <a:pt x="4177553" y="753342"/>
                </a:cubicBezTo>
              </a:path>
            </a:pathLst>
          </a:custGeom>
          <a:noFill/>
          <a:ln w="38100">
            <a:solidFill>
              <a:schemeClr val="tx1">
                <a:lumMod val="95000"/>
                <a:lumOff val="5000"/>
              </a:schemeClr>
            </a:solidFill>
            <a:headEnd type="oval"/>
            <a:tailEnd type="stealth"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1689" y="2183560"/>
            <a:ext cx="254000" cy="4191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7429CBF-0AFB-ED4B-8617-CEC182B735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72421" y="2273196"/>
            <a:ext cx="431905" cy="48174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A30BAB75-9031-7C48-B91F-D53FD0380064}"/>
              </a:ext>
            </a:extLst>
          </p:cNvPr>
          <p:cNvSpPr txBox="1"/>
          <p:nvPr/>
        </p:nvSpPr>
        <p:spPr>
          <a:xfrm>
            <a:off x="9986463" y="2273196"/>
            <a:ext cx="1741182" cy="1077218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en-US" sz="3200" dirty="0" err="1"/>
              <a:t>isAlive</a:t>
            </a:r>
            <a:r>
              <a:rPr lang="en-US" sz="3200" dirty="0"/>
              <a:t>? </a:t>
            </a:r>
          </a:p>
          <a:p>
            <a:pPr algn="ctr"/>
            <a:r>
              <a:rPr lang="en-US" sz="3200" dirty="0"/>
              <a:t>{0,1}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FEC1F793-0222-7847-80B8-B1E19E3388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04610" y="4774611"/>
            <a:ext cx="8790619" cy="1381383"/>
          </a:xfrm>
          <a:prstGeom prst="rect">
            <a:avLst/>
          </a:prstGeom>
        </p:spPr>
      </p:pic>
      <p:sp>
        <p:nvSpPr>
          <p:cNvPr id="32" name="Rectangular Callout 31">
            <a:extLst>
              <a:ext uri="{FF2B5EF4-FFF2-40B4-BE49-F238E27FC236}">
                <a16:creationId xmlns:a16="http://schemas.microsoft.com/office/drawing/2014/main" id="{2CAB77F9-7262-F641-A776-E41EC3EED4D8}"/>
              </a:ext>
            </a:extLst>
          </p:cNvPr>
          <p:cNvSpPr/>
          <p:nvPr/>
        </p:nvSpPr>
        <p:spPr>
          <a:xfrm>
            <a:off x="9164386" y="5974809"/>
            <a:ext cx="2242358" cy="637070"/>
          </a:xfrm>
          <a:prstGeom prst="wedgeRectCallout">
            <a:avLst>
              <a:gd name="adj1" fmla="val -26154"/>
              <a:gd name="adj2" fmla="val -104494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Squared Loss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97E316F-D44E-244A-A046-F1A6ED4D9084}"/>
              </a:ext>
            </a:extLst>
          </p:cNvPr>
          <p:cNvSpPr txBox="1"/>
          <p:nvPr/>
        </p:nvSpPr>
        <p:spPr>
          <a:xfrm>
            <a:off x="2832359" y="4118166"/>
            <a:ext cx="5485797" cy="52322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800" b="1" u="sng" dirty="0"/>
              <a:t>Can we just use least squares?</a:t>
            </a:r>
          </a:p>
        </p:txBody>
      </p:sp>
    </p:spTree>
    <p:extLst>
      <p:ext uri="{BB962C8B-B14F-4D97-AF65-F5344CB8AC3E}">
        <p14:creationId xmlns:p14="http://schemas.microsoft.com/office/powerpoint/2010/main" val="35050753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9039173-03D3-B340-B48D-04EE0D9C5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Demo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0EB828-6686-A44F-BE03-BD8224363E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5940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0B2A174-0C36-9C44-BBE0-7590D817A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Previously…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BFA9AA6-D978-4D4E-91E2-9B26582D39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2819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79692" y="3025076"/>
            <a:ext cx="6112308" cy="3858523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5032508" y="1366025"/>
            <a:ext cx="2264490" cy="2146249"/>
            <a:chOff x="-1161122" y="320675"/>
            <a:chExt cx="2264490" cy="2146249"/>
          </a:xfrm>
        </p:grpSpPr>
        <p:cxnSp>
          <p:nvCxnSpPr>
            <p:cNvPr id="21" name="Straight Arrow Connector 20"/>
            <p:cNvCxnSpPr/>
            <p:nvPr/>
          </p:nvCxnSpPr>
          <p:spPr>
            <a:xfrm>
              <a:off x="-874046" y="1405944"/>
              <a:ext cx="1977414" cy="0"/>
            </a:xfrm>
            <a:prstGeom prst="straightConnector1">
              <a:avLst/>
            </a:prstGeom>
            <a:ln w="38100">
              <a:solidFill>
                <a:schemeClr val="accent6"/>
              </a:solidFill>
              <a:headEnd type="stealt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44236" y="1553601"/>
              <a:ext cx="259132" cy="133492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1161122" y="1553601"/>
              <a:ext cx="463297" cy="133492"/>
            </a:xfrm>
            <a:prstGeom prst="rect">
              <a:avLst/>
            </a:prstGeom>
          </p:spPr>
        </p:pic>
        <p:cxnSp>
          <p:nvCxnSpPr>
            <p:cNvPr id="24" name="Straight Arrow Connector 23"/>
            <p:cNvCxnSpPr/>
            <p:nvPr/>
          </p:nvCxnSpPr>
          <p:spPr>
            <a:xfrm flipH="1">
              <a:off x="-376972" y="882026"/>
              <a:ext cx="885790" cy="1166967"/>
            </a:xfrm>
            <a:prstGeom prst="straightConnector1">
              <a:avLst/>
            </a:prstGeom>
            <a:ln w="38100">
              <a:solidFill>
                <a:schemeClr val="accent6"/>
              </a:solidFill>
              <a:headEnd type="stealt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>
              <a:off x="114661" y="530840"/>
              <a:ext cx="1" cy="1750206"/>
            </a:xfrm>
            <a:prstGeom prst="straightConnector1">
              <a:avLst/>
            </a:prstGeom>
            <a:ln w="38100">
              <a:solidFill>
                <a:schemeClr val="accent6"/>
              </a:solidFill>
              <a:headEnd type="stealt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506538" y="2098274"/>
              <a:ext cx="358853" cy="184864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9423" y="742123"/>
              <a:ext cx="416637" cy="120048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6783" y="320675"/>
              <a:ext cx="259132" cy="133492"/>
            </a:xfrm>
            <a:prstGeom prst="rect">
              <a:avLst/>
            </a:prstGeom>
          </p:spPr>
        </p:pic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210948" y="2333432"/>
              <a:ext cx="463297" cy="1334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7650" y="0"/>
            <a:ext cx="10801350" cy="1325563"/>
          </a:xfrm>
        </p:spPr>
        <p:txBody>
          <a:bodyPr/>
          <a:lstStyle/>
          <a:p>
            <a:r>
              <a:rPr lang="en-US" b="1" dirty="0"/>
              <a:t>Classification</a:t>
            </a:r>
            <a:endParaRPr lang="en-US" i="1" dirty="0"/>
          </a:p>
        </p:txBody>
      </p:sp>
      <p:sp>
        <p:nvSpPr>
          <p:cNvPr id="4" name="Freeform 3"/>
          <p:cNvSpPr/>
          <p:nvPr/>
        </p:nvSpPr>
        <p:spPr>
          <a:xfrm>
            <a:off x="941820" y="1394026"/>
            <a:ext cx="3157789" cy="2224640"/>
          </a:xfrm>
          <a:custGeom>
            <a:avLst/>
            <a:gdLst>
              <a:gd name="connsiteX0" fmla="*/ 764836 w 3739274"/>
              <a:gd name="connsiteY0" fmla="*/ 1751736 h 2634292"/>
              <a:gd name="connsiteX1" fmla="*/ 47660 w 3739274"/>
              <a:gd name="connsiteY1" fmla="*/ 353242 h 2634292"/>
              <a:gd name="connsiteX2" fmla="*/ 2055754 w 3739274"/>
              <a:gd name="connsiteY2" fmla="*/ 460818 h 2634292"/>
              <a:gd name="connsiteX3" fmla="*/ 2988083 w 3739274"/>
              <a:gd name="connsiteY3" fmla="*/ 102230 h 2634292"/>
              <a:gd name="connsiteX4" fmla="*/ 3723189 w 3739274"/>
              <a:gd name="connsiteY4" fmla="*/ 2576489 h 2634292"/>
              <a:gd name="connsiteX5" fmla="*/ 2270907 w 3739274"/>
              <a:gd name="connsiteY5" fmla="*/ 1841383 h 2634292"/>
              <a:gd name="connsiteX6" fmla="*/ 764836 w 3739274"/>
              <a:gd name="connsiteY6" fmla="*/ 1751736 h 26342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39274" h="2634292">
                <a:moveTo>
                  <a:pt x="764836" y="1751736"/>
                </a:moveTo>
                <a:cubicBezTo>
                  <a:pt x="394295" y="1503713"/>
                  <a:pt x="-167493" y="568395"/>
                  <a:pt x="47660" y="353242"/>
                </a:cubicBezTo>
                <a:cubicBezTo>
                  <a:pt x="262813" y="138089"/>
                  <a:pt x="1565684" y="502653"/>
                  <a:pt x="2055754" y="460818"/>
                </a:cubicBezTo>
                <a:cubicBezTo>
                  <a:pt x="2545824" y="418983"/>
                  <a:pt x="2710177" y="-250382"/>
                  <a:pt x="2988083" y="102230"/>
                </a:cubicBezTo>
                <a:cubicBezTo>
                  <a:pt x="3265989" y="454842"/>
                  <a:pt x="3842718" y="2286630"/>
                  <a:pt x="3723189" y="2576489"/>
                </a:cubicBezTo>
                <a:cubicBezTo>
                  <a:pt x="3603660" y="2866348"/>
                  <a:pt x="2757989" y="1978842"/>
                  <a:pt x="2270907" y="1841383"/>
                </a:cubicBezTo>
                <a:cubicBezTo>
                  <a:pt x="1783825" y="1703924"/>
                  <a:pt x="1135377" y="1999759"/>
                  <a:pt x="764836" y="1751736"/>
                </a:cubicBezTo>
                <a:close/>
              </a:path>
            </a:pathLst>
          </a:cu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Domain</a:t>
            </a:r>
          </a:p>
        </p:txBody>
      </p:sp>
      <p:sp>
        <p:nvSpPr>
          <p:cNvPr id="5" name="Freeform 4"/>
          <p:cNvSpPr/>
          <p:nvPr/>
        </p:nvSpPr>
        <p:spPr>
          <a:xfrm>
            <a:off x="6750733" y="1624617"/>
            <a:ext cx="3416045" cy="881729"/>
          </a:xfrm>
          <a:custGeom>
            <a:avLst/>
            <a:gdLst>
              <a:gd name="connsiteX0" fmla="*/ 0 w 4177553"/>
              <a:gd name="connsiteY0" fmla="*/ 860919 h 860919"/>
              <a:gd name="connsiteX1" fmla="*/ 2259106 w 4177553"/>
              <a:gd name="connsiteY1" fmla="*/ 307 h 860919"/>
              <a:gd name="connsiteX2" fmla="*/ 4177553 w 4177553"/>
              <a:gd name="connsiteY2" fmla="*/ 753342 h 860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77553" h="860919">
                <a:moveTo>
                  <a:pt x="0" y="860919"/>
                </a:moveTo>
                <a:cubicBezTo>
                  <a:pt x="781423" y="439577"/>
                  <a:pt x="1562847" y="18236"/>
                  <a:pt x="2259106" y="307"/>
                </a:cubicBezTo>
                <a:cubicBezTo>
                  <a:pt x="2955365" y="-17622"/>
                  <a:pt x="4177553" y="753342"/>
                  <a:pt x="4177553" y="753342"/>
                </a:cubicBezTo>
              </a:path>
            </a:pathLst>
          </a:custGeom>
          <a:noFill/>
          <a:ln w="92075">
            <a:solidFill>
              <a:schemeClr val="tx1">
                <a:lumMod val="95000"/>
                <a:lumOff val="5000"/>
              </a:schemeClr>
            </a:solidFill>
            <a:headEnd type="oval"/>
            <a:tailEnd type="stealth"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 rot="16200000">
            <a:off x="7784094" y="4645115"/>
            <a:ext cx="2703502" cy="454709"/>
            <a:chOff x="7586010" y="3120771"/>
            <a:chExt cx="3225424" cy="454709"/>
          </a:xfrm>
        </p:grpSpPr>
        <p:cxnSp>
          <p:nvCxnSpPr>
            <p:cNvPr id="8" name="Straight Arrow Connector 7"/>
            <p:cNvCxnSpPr/>
            <p:nvPr/>
          </p:nvCxnSpPr>
          <p:spPr>
            <a:xfrm>
              <a:off x="8050305" y="3120771"/>
              <a:ext cx="2707342" cy="0"/>
            </a:xfrm>
            <a:prstGeom prst="straightConnector1">
              <a:avLst/>
            </a:prstGeom>
            <a:ln w="73025">
              <a:solidFill>
                <a:schemeClr val="accent4"/>
              </a:solidFill>
              <a:headEnd type="stealt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392334" y="3359580"/>
              <a:ext cx="419100" cy="215900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586010" y="3359580"/>
              <a:ext cx="749300" cy="215900"/>
            </a:xfrm>
            <a:prstGeom prst="rect">
              <a:avLst/>
            </a:prstGeom>
          </p:spPr>
        </p:pic>
      </p:grpSp>
      <p:sp>
        <p:nvSpPr>
          <p:cNvPr id="11" name="Oval 10"/>
          <p:cNvSpPr/>
          <p:nvPr/>
        </p:nvSpPr>
        <p:spPr>
          <a:xfrm>
            <a:off x="8798025" y="4332918"/>
            <a:ext cx="220930" cy="22093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9"/>
          <p:cNvSpPr/>
          <p:nvPr/>
        </p:nvSpPr>
        <p:spPr>
          <a:xfrm>
            <a:off x="2919819" y="1624617"/>
            <a:ext cx="2860156" cy="545179"/>
          </a:xfrm>
          <a:custGeom>
            <a:avLst/>
            <a:gdLst>
              <a:gd name="connsiteX0" fmla="*/ 0 w 4177553"/>
              <a:gd name="connsiteY0" fmla="*/ 860919 h 860919"/>
              <a:gd name="connsiteX1" fmla="*/ 2259106 w 4177553"/>
              <a:gd name="connsiteY1" fmla="*/ 307 h 860919"/>
              <a:gd name="connsiteX2" fmla="*/ 4177553 w 4177553"/>
              <a:gd name="connsiteY2" fmla="*/ 753342 h 860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77553" h="860919">
                <a:moveTo>
                  <a:pt x="0" y="860919"/>
                </a:moveTo>
                <a:cubicBezTo>
                  <a:pt x="781423" y="439577"/>
                  <a:pt x="1562847" y="18236"/>
                  <a:pt x="2259106" y="307"/>
                </a:cubicBezTo>
                <a:cubicBezTo>
                  <a:pt x="2955365" y="-17622"/>
                  <a:pt x="4177553" y="753342"/>
                  <a:pt x="4177553" y="753342"/>
                </a:cubicBezTo>
              </a:path>
            </a:pathLst>
          </a:custGeom>
          <a:noFill/>
          <a:ln w="38100">
            <a:solidFill>
              <a:schemeClr val="tx1">
                <a:lumMod val="95000"/>
                <a:lumOff val="5000"/>
              </a:schemeClr>
            </a:solidFill>
            <a:headEnd type="oval"/>
            <a:tailEnd type="stealth"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90289" y="1710485"/>
            <a:ext cx="254000" cy="419100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9557902" y="2419191"/>
            <a:ext cx="1534395" cy="1077218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en-US" sz="3200" dirty="0" err="1"/>
              <a:t>isCat</a:t>
            </a:r>
            <a:r>
              <a:rPr lang="en-US" sz="3200" dirty="0"/>
              <a:t>? </a:t>
            </a:r>
          </a:p>
          <a:p>
            <a:pPr algn="ctr"/>
            <a:r>
              <a:rPr lang="en-US" sz="3200" dirty="0"/>
              <a:t>{0,1}</a:t>
            </a: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2894" y="5703984"/>
            <a:ext cx="4632495" cy="727964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408420" y="4297698"/>
            <a:ext cx="4632701" cy="120032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5"/>
                </a:solidFill>
              </a:rPr>
              <a:t>Can we just use least squares?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6263F0AE-A66F-FA48-9CEF-056354A8310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19497" y="1881855"/>
            <a:ext cx="464639" cy="51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78081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7650" y="0"/>
            <a:ext cx="10801350" cy="1325563"/>
          </a:xfrm>
        </p:spPr>
        <p:txBody>
          <a:bodyPr/>
          <a:lstStyle/>
          <a:p>
            <a:r>
              <a:rPr lang="en-US" b="1" dirty="0"/>
              <a:t>Classification</a:t>
            </a:r>
            <a:endParaRPr lang="en-US" i="1" dirty="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894" y="5703984"/>
            <a:ext cx="4632495" cy="727964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408420" y="4297698"/>
            <a:ext cx="4632701" cy="120032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5"/>
                </a:solidFill>
              </a:rPr>
              <a:t>Can we just use least squares?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5500608" y="4463356"/>
            <a:ext cx="5536604" cy="224676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Ø"/>
            </a:pPr>
            <a:r>
              <a:rPr lang="en-US" sz="2800" dirty="0"/>
              <a:t>Yes </a:t>
            </a:r>
            <a:r>
              <a:rPr lang="mr-IN" sz="2800" dirty="0"/>
              <a:t>…</a:t>
            </a:r>
            <a:r>
              <a:rPr lang="en-US" sz="2800" dirty="0"/>
              <a:t> </a:t>
            </a:r>
          </a:p>
          <a:p>
            <a:pPr marL="285750" indent="-285750">
              <a:buFont typeface="Wingdings" charset="2"/>
              <a:buChar char="Ø"/>
            </a:pPr>
            <a:r>
              <a:rPr lang="en-US" sz="2800" dirty="0"/>
              <a:t>Need a decision function (e.g., f(x) &gt; 0.5) </a:t>
            </a:r>
            <a:r>
              <a:rPr lang="mr-IN" sz="2800" dirty="0"/>
              <a:t>…</a:t>
            </a:r>
            <a:endParaRPr lang="en-US" sz="2800" dirty="0"/>
          </a:p>
          <a:p>
            <a:pPr marL="285750" indent="-285750">
              <a:buFont typeface="Wingdings" charset="2"/>
              <a:buChar char="Ø"/>
            </a:pPr>
            <a:r>
              <a:rPr lang="en-US" sz="2800" dirty="0"/>
              <a:t>Difficult to interpret model </a:t>
            </a:r>
            <a:r>
              <a:rPr lang="mr-IN" sz="2800" dirty="0"/>
              <a:t>…</a:t>
            </a:r>
            <a:endParaRPr lang="en-US" sz="2800" dirty="0"/>
          </a:p>
          <a:p>
            <a:pPr marL="285750" indent="-285750">
              <a:buFont typeface="Wingdings" charset="2"/>
              <a:buChar char="Ø"/>
            </a:pPr>
            <a:r>
              <a:rPr lang="en-US" sz="2800" dirty="0"/>
              <a:t>Sensitive to outliers</a:t>
            </a:r>
          </a:p>
        </p:txBody>
      </p:sp>
      <p:cxnSp>
        <p:nvCxnSpPr>
          <p:cNvPr id="35" name="Straight Connector 34"/>
          <p:cNvCxnSpPr/>
          <p:nvPr/>
        </p:nvCxnSpPr>
        <p:spPr>
          <a:xfrm>
            <a:off x="5458492" y="4591283"/>
            <a:ext cx="0" cy="197757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C2EF2602-3E7E-5E45-BD35-99E46DF5031B}"/>
              </a:ext>
            </a:extLst>
          </p:cNvPr>
          <p:cNvSpPr/>
          <p:nvPr/>
        </p:nvSpPr>
        <p:spPr>
          <a:xfrm rot="21055617">
            <a:off x="5883921" y="4974124"/>
            <a:ext cx="4428991" cy="1017431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Don’t use Least Squares for </a:t>
            </a:r>
            <a:r>
              <a:rPr lang="en-US" sz="2800" b="1" dirty="0"/>
              <a:t>Classification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90F1C7BD-BF4F-A845-8EDB-09D7CBA3C132}"/>
              </a:ext>
            </a:extLst>
          </p:cNvPr>
          <p:cNvGrpSpPr/>
          <p:nvPr/>
        </p:nvGrpSpPr>
        <p:grpSpPr>
          <a:xfrm>
            <a:off x="5032508" y="1366025"/>
            <a:ext cx="2264490" cy="2146249"/>
            <a:chOff x="-1161122" y="320675"/>
            <a:chExt cx="2264490" cy="2146249"/>
          </a:xfrm>
        </p:grpSpPr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74217EEC-863E-C24D-B190-9C935811077F}"/>
                </a:ext>
              </a:extLst>
            </p:cNvPr>
            <p:cNvCxnSpPr/>
            <p:nvPr/>
          </p:nvCxnSpPr>
          <p:spPr>
            <a:xfrm>
              <a:off x="-874046" y="1405944"/>
              <a:ext cx="1977414" cy="0"/>
            </a:xfrm>
            <a:prstGeom prst="straightConnector1">
              <a:avLst/>
            </a:prstGeom>
            <a:ln w="38100">
              <a:solidFill>
                <a:schemeClr val="accent6"/>
              </a:solidFill>
              <a:headEnd type="stealt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6D618CED-0D16-F843-979C-8D4A06B847D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44236" y="1553601"/>
              <a:ext cx="259132" cy="133492"/>
            </a:xfrm>
            <a:prstGeom prst="rect">
              <a:avLst/>
            </a:prstGeom>
          </p:spPr>
        </p:pic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18BDE51C-AC9C-0145-B043-C7BBED577E3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1161122" y="1553601"/>
              <a:ext cx="463297" cy="133492"/>
            </a:xfrm>
            <a:prstGeom prst="rect">
              <a:avLst/>
            </a:prstGeom>
          </p:spPr>
        </p:pic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6D0245AB-92C5-EA4B-97E8-B9BA65920FBB}"/>
                </a:ext>
              </a:extLst>
            </p:cNvPr>
            <p:cNvCxnSpPr/>
            <p:nvPr/>
          </p:nvCxnSpPr>
          <p:spPr>
            <a:xfrm flipH="1">
              <a:off x="-376972" y="882026"/>
              <a:ext cx="885790" cy="1166967"/>
            </a:xfrm>
            <a:prstGeom prst="straightConnector1">
              <a:avLst/>
            </a:prstGeom>
            <a:ln w="38100">
              <a:solidFill>
                <a:schemeClr val="accent6"/>
              </a:solidFill>
              <a:headEnd type="stealt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02303575-4C00-D44D-BD7E-2CB3814BD046}"/>
                </a:ext>
              </a:extLst>
            </p:cNvPr>
            <p:cNvCxnSpPr/>
            <p:nvPr/>
          </p:nvCxnSpPr>
          <p:spPr>
            <a:xfrm>
              <a:off x="114661" y="530840"/>
              <a:ext cx="1" cy="1750206"/>
            </a:xfrm>
            <a:prstGeom prst="straightConnector1">
              <a:avLst/>
            </a:prstGeom>
            <a:ln w="38100">
              <a:solidFill>
                <a:schemeClr val="accent6"/>
              </a:solidFill>
              <a:headEnd type="stealt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F489D9D8-5B3D-0047-8A88-D5FE35E398F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506538" y="2098274"/>
              <a:ext cx="358853" cy="184864"/>
            </a:xfrm>
            <a:prstGeom prst="rect">
              <a:avLst/>
            </a:prstGeom>
          </p:spPr>
        </p:pic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9430A015-4D94-984E-969E-FAAB188746A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9423" y="742123"/>
              <a:ext cx="416637" cy="120048"/>
            </a:xfrm>
            <a:prstGeom prst="rect">
              <a:avLst/>
            </a:prstGeom>
          </p:spPr>
        </p:pic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F4312379-F1F9-0C45-B0C9-F22B8A35AB1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6783" y="320675"/>
              <a:ext cx="259132" cy="133492"/>
            </a:xfrm>
            <a:prstGeom prst="rect">
              <a:avLst/>
            </a:prstGeom>
          </p:spPr>
        </p:pic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2BC8C085-6A42-6040-BFE3-753CD9A9DB2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210948" y="2333432"/>
              <a:ext cx="463297" cy="133492"/>
            </a:xfrm>
            <a:prstGeom prst="rect">
              <a:avLst/>
            </a:prstGeom>
          </p:spPr>
        </p:pic>
      </p:grpSp>
      <p:sp>
        <p:nvSpPr>
          <p:cNvPr id="65" name="Freeform 64">
            <a:extLst>
              <a:ext uri="{FF2B5EF4-FFF2-40B4-BE49-F238E27FC236}">
                <a16:creationId xmlns:a16="http://schemas.microsoft.com/office/drawing/2014/main" id="{7257CBF0-8A21-8148-8D67-5D4310C20DC4}"/>
              </a:ext>
            </a:extLst>
          </p:cNvPr>
          <p:cNvSpPr/>
          <p:nvPr/>
        </p:nvSpPr>
        <p:spPr>
          <a:xfrm>
            <a:off x="941820" y="1394026"/>
            <a:ext cx="3157789" cy="2224640"/>
          </a:xfrm>
          <a:custGeom>
            <a:avLst/>
            <a:gdLst>
              <a:gd name="connsiteX0" fmla="*/ 764836 w 3739274"/>
              <a:gd name="connsiteY0" fmla="*/ 1751736 h 2634292"/>
              <a:gd name="connsiteX1" fmla="*/ 47660 w 3739274"/>
              <a:gd name="connsiteY1" fmla="*/ 353242 h 2634292"/>
              <a:gd name="connsiteX2" fmla="*/ 2055754 w 3739274"/>
              <a:gd name="connsiteY2" fmla="*/ 460818 h 2634292"/>
              <a:gd name="connsiteX3" fmla="*/ 2988083 w 3739274"/>
              <a:gd name="connsiteY3" fmla="*/ 102230 h 2634292"/>
              <a:gd name="connsiteX4" fmla="*/ 3723189 w 3739274"/>
              <a:gd name="connsiteY4" fmla="*/ 2576489 h 2634292"/>
              <a:gd name="connsiteX5" fmla="*/ 2270907 w 3739274"/>
              <a:gd name="connsiteY5" fmla="*/ 1841383 h 2634292"/>
              <a:gd name="connsiteX6" fmla="*/ 764836 w 3739274"/>
              <a:gd name="connsiteY6" fmla="*/ 1751736 h 26342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39274" h="2634292">
                <a:moveTo>
                  <a:pt x="764836" y="1751736"/>
                </a:moveTo>
                <a:cubicBezTo>
                  <a:pt x="394295" y="1503713"/>
                  <a:pt x="-167493" y="568395"/>
                  <a:pt x="47660" y="353242"/>
                </a:cubicBezTo>
                <a:cubicBezTo>
                  <a:pt x="262813" y="138089"/>
                  <a:pt x="1565684" y="502653"/>
                  <a:pt x="2055754" y="460818"/>
                </a:cubicBezTo>
                <a:cubicBezTo>
                  <a:pt x="2545824" y="418983"/>
                  <a:pt x="2710177" y="-250382"/>
                  <a:pt x="2988083" y="102230"/>
                </a:cubicBezTo>
                <a:cubicBezTo>
                  <a:pt x="3265989" y="454842"/>
                  <a:pt x="3842718" y="2286630"/>
                  <a:pt x="3723189" y="2576489"/>
                </a:cubicBezTo>
                <a:cubicBezTo>
                  <a:pt x="3603660" y="2866348"/>
                  <a:pt x="2757989" y="1978842"/>
                  <a:pt x="2270907" y="1841383"/>
                </a:cubicBezTo>
                <a:cubicBezTo>
                  <a:pt x="1783825" y="1703924"/>
                  <a:pt x="1135377" y="1999759"/>
                  <a:pt x="764836" y="1751736"/>
                </a:cubicBezTo>
                <a:close/>
              </a:path>
            </a:pathLst>
          </a:cu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Domain</a:t>
            </a:r>
          </a:p>
        </p:txBody>
      </p:sp>
      <p:sp>
        <p:nvSpPr>
          <p:cNvPr id="66" name="Freeform 65">
            <a:extLst>
              <a:ext uri="{FF2B5EF4-FFF2-40B4-BE49-F238E27FC236}">
                <a16:creationId xmlns:a16="http://schemas.microsoft.com/office/drawing/2014/main" id="{CA17B1AB-960F-0246-9F51-4657D55713DF}"/>
              </a:ext>
            </a:extLst>
          </p:cNvPr>
          <p:cNvSpPr/>
          <p:nvPr/>
        </p:nvSpPr>
        <p:spPr>
          <a:xfrm>
            <a:off x="6750733" y="1624617"/>
            <a:ext cx="3416045" cy="881729"/>
          </a:xfrm>
          <a:custGeom>
            <a:avLst/>
            <a:gdLst>
              <a:gd name="connsiteX0" fmla="*/ 0 w 4177553"/>
              <a:gd name="connsiteY0" fmla="*/ 860919 h 860919"/>
              <a:gd name="connsiteX1" fmla="*/ 2259106 w 4177553"/>
              <a:gd name="connsiteY1" fmla="*/ 307 h 860919"/>
              <a:gd name="connsiteX2" fmla="*/ 4177553 w 4177553"/>
              <a:gd name="connsiteY2" fmla="*/ 753342 h 860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77553" h="860919">
                <a:moveTo>
                  <a:pt x="0" y="860919"/>
                </a:moveTo>
                <a:cubicBezTo>
                  <a:pt x="781423" y="439577"/>
                  <a:pt x="1562847" y="18236"/>
                  <a:pt x="2259106" y="307"/>
                </a:cubicBezTo>
                <a:cubicBezTo>
                  <a:pt x="2955365" y="-17622"/>
                  <a:pt x="4177553" y="753342"/>
                  <a:pt x="4177553" y="753342"/>
                </a:cubicBezTo>
              </a:path>
            </a:pathLst>
          </a:custGeom>
          <a:noFill/>
          <a:ln w="92075">
            <a:solidFill>
              <a:schemeClr val="tx1">
                <a:lumMod val="95000"/>
                <a:lumOff val="5000"/>
              </a:schemeClr>
            </a:solidFill>
            <a:headEnd type="oval"/>
            <a:tailEnd type="stealth"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Freeform 66">
            <a:extLst>
              <a:ext uri="{FF2B5EF4-FFF2-40B4-BE49-F238E27FC236}">
                <a16:creationId xmlns:a16="http://schemas.microsoft.com/office/drawing/2014/main" id="{4E73FCF5-FB79-3549-B79A-2174C7423399}"/>
              </a:ext>
            </a:extLst>
          </p:cNvPr>
          <p:cNvSpPr/>
          <p:nvPr/>
        </p:nvSpPr>
        <p:spPr>
          <a:xfrm>
            <a:off x="2919819" y="1624617"/>
            <a:ext cx="2860156" cy="545179"/>
          </a:xfrm>
          <a:custGeom>
            <a:avLst/>
            <a:gdLst>
              <a:gd name="connsiteX0" fmla="*/ 0 w 4177553"/>
              <a:gd name="connsiteY0" fmla="*/ 860919 h 860919"/>
              <a:gd name="connsiteX1" fmla="*/ 2259106 w 4177553"/>
              <a:gd name="connsiteY1" fmla="*/ 307 h 860919"/>
              <a:gd name="connsiteX2" fmla="*/ 4177553 w 4177553"/>
              <a:gd name="connsiteY2" fmla="*/ 753342 h 860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77553" h="860919">
                <a:moveTo>
                  <a:pt x="0" y="860919"/>
                </a:moveTo>
                <a:cubicBezTo>
                  <a:pt x="781423" y="439577"/>
                  <a:pt x="1562847" y="18236"/>
                  <a:pt x="2259106" y="307"/>
                </a:cubicBezTo>
                <a:cubicBezTo>
                  <a:pt x="2955365" y="-17622"/>
                  <a:pt x="4177553" y="753342"/>
                  <a:pt x="4177553" y="753342"/>
                </a:cubicBezTo>
              </a:path>
            </a:pathLst>
          </a:custGeom>
          <a:noFill/>
          <a:ln w="38100">
            <a:solidFill>
              <a:schemeClr val="tx1">
                <a:lumMod val="95000"/>
                <a:lumOff val="5000"/>
              </a:schemeClr>
            </a:solidFill>
            <a:headEnd type="oval"/>
            <a:tailEnd type="stealth"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pic>
        <p:nvPicPr>
          <p:cNvPr id="68" name="Picture 67">
            <a:extLst>
              <a:ext uri="{FF2B5EF4-FFF2-40B4-BE49-F238E27FC236}">
                <a16:creationId xmlns:a16="http://schemas.microsoft.com/office/drawing/2014/main" id="{D8032B10-E856-B749-8A79-A42394A74E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90289" y="1710485"/>
            <a:ext cx="254000" cy="419100"/>
          </a:xfrm>
          <a:prstGeom prst="rect">
            <a:avLst/>
          </a:prstGeom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50DEADD8-B8C1-4243-9179-357A87A11803}"/>
              </a:ext>
            </a:extLst>
          </p:cNvPr>
          <p:cNvSpPr txBox="1"/>
          <p:nvPr/>
        </p:nvSpPr>
        <p:spPr>
          <a:xfrm>
            <a:off x="9557902" y="2419191"/>
            <a:ext cx="1534395" cy="1077218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en-US" sz="3200" dirty="0" err="1"/>
              <a:t>isCat</a:t>
            </a:r>
            <a:r>
              <a:rPr lang="en-US" sz="3200" dirty="0"/>
              <a:t>? </a:t>
            </a:r>
          </a:p>
          <a:p>
            <a:pPr algn="ctr"/>
            <a:r>
              <a:rPr lang="en-US" sz="3200" dirty="0"/>
              <a:t>{0,1}</a:t>
            </a:r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69EEBD81-A9A4-224A-AA70-4108317359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19497" y="1881855"/>
            <a:ext cx="464639" cy="51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734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D529A9D-D059-AF43-877B-22A5C0DF5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a New Model</a:t>
            </a:r>
            <a:br>
              <a:rPr lang="en-US" dirty="0"/>
            </a:br>
            <a:r>
              <a:rPr lang="en-US" dirty="0"/>
              <a:t>for Classification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90D75B9-0EAE-F940-997D-CD8EE4B54A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19510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3521290"/>
          </a:xfrm>
        </p:spPr>
        <p:txBody>
          <a:bodyPr/>
          <a:lstStyle/>
          <a:p>
            <a:r>
              <a:rPr lang="en-US" dirty="0"/>
              <a:t>Widely used models for </a:t>
            </a:r>
            <a:r>
              <a:rPr lang="en-US" b="1" dirty="0"/>
              <a:t>binary classification: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Models the probability of </a:t>
            </a:r>
            <a:r>
              <a:rPr lang="en-US" i="1" dirty="0"/>
              <a:t>y=1</a:t>
            </a:r>
            <a:r>
              <a:rPr lang="en-US" dirty="0"/>
              <a:t> given </a:t>
            </a:r>
            <a:r>
              <a:rPr lang="en-US" i="1" dirty="0"/>
              <a:t>x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732582" y="2587678"/>
            <a:ext cx="4196983" cy="52322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800" dirty="0"/>
              <a:t>“Get a FREE sample ...”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682" y="2741338"/>
            <a:ext cx="723900" cy="2159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8682" y="3403051"/>
            <a:ext cx="5435600" cy="4699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92082" y="3059150"/>
            <a:ext cx="1041400" cy="406400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>
            <a:off x="7168182" y="3110898"/>
            <a:ext cx="493571" cy="33207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9371128" y="2799880"/>
            <a:ext cx="2153154" cy="954107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800" dirty="0"/>
              <a:t>1 = ”Spam”</a:t>
            </a:r>
          </a:p>
          <a:p>
            <a:r>
              <a:rPr lang="en-US" sz="2800" dirty="0"/>
              <a:t>0 = “Ham”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530489" y="3872951"/>
            <a:ext cx="2325714" cy="120032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dirty="0"/>
              <a:t>Why is ham good and spam bad? </a:t>
            </a:r>
            <a:r>
              <a:rPr lang="mr-IN" dirty="0"/>
              <a:t>…</a:t>
            </a:r>
            <a:r>
              <a:rPr lang="en-US" dirty="0"/>
              <a:t> (</a:t>
            </a:r>
            <a:r>
              <a:rPr lang="en-US" sz="1200" dirty="0">
                <a:hlinkClick r:id="rId6"/>
              </a:rPr>
              <a:t>https://www.youtube.com/watch?v=anwy2MPT5RE</a:t>
            </a:r>
            <a:r>
              <a:rPr lang="en-US" sz="1200" dirty="0"/>
              <a:t> </a:t>
            </a:r>
            <a:r>
              <a:rPr lang="en-US" dirty="0"/>
              <a:t>)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86753" y="5475504"/>
            <a:ext cx="2451100" cy="5207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60741" y="5233499"/>
            <a:ext cx="4178300" cy="10541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23758" y="5462804"/>
            <a:ext cx="2565400" cy="54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2986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 animBg="1"/>
      <p:bldP spid="9" grpId="0" animBg="1"/>
      <p:bldP spid="1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2990" y="165673"/>
            <a:ext cx="10801350" cy="1325563"/>
          </a:xfrm>
        </p:spPr>
        <p:txBody>
          <a:bodyPr/>
          <a:lstStyle/>
          <a:p>
            <a:r>
              <a:rPr lang="en-US" dirty="0"/>
              <a:t>Logistic Regression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6753" y="2043227"/>
            <a:ext cx="2451100" cy="5207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0741" y="1801222"/>
            <a:ext cx="4178300" cy="10541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3758" y="2030527"/>
            <a:ext cx="2565400" cy="546100"/>
          </a:xfrm>
          <a:prstGeom prst="rect">
            <a:avLst/>
          </a:prstGeom>
        </p:spPr>
      </p:pic>
      <p:pic>
        <p:nvPicPr>
          <p:cNvPr id="18" name="Content Placeholder 3"/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5578" y="3181396"/>
            <a:ext cx="4517220" cy="2430596"/>
          </a:xfrm>
          <a:prstGeom prst="rect">
            <a:avLst/>
          </a:prstGeom>
        </p:spPr>
      </p:pic>
      <p:cxnSp>
        <p:nvCxnSpPr>
          <p:cNvPr id="32" name="Straight Connector 31"/>
          <p:cNvCxnSpPr/>
          <p:nvPr/>
        </p:nvCxnSpPr>
        <p:spPr>
          <a:xfrm>
            <a:off x="5469379" y="5826261"/>
            <a:ext cx="5687878" cy="0"/>
          </a:xfrm>
          <a:prstGeom prst="line">
            <a:avLst/>
          </a:prstGeom>
          <a:ln w="25400"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7548963" y="2764368"/>
            <a:ext cx="0" cy="3426392"/>
          </a:xfrm>
          <a:prstGeom prst="line">
            <a:avLst/>
          </a:prstGeom>
          <a:ln w="25400"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V="1">
            <a:off x="7508385" y="3181396"/>
            <a:ext cx="4562856" cy="3124124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H="1" flipV="1">
            <a:off x="7589690" y="4588808"/>
            <a:ext cx="2366503" cy="11908"/>
          </a:xfrm>
          <a:prstGeom prst="line">
            <a:avLst/>
          </a:prstGeom>
          <a:ln w="9525">
            <a:prstDash val="sys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37" name="Group 36"/>
          <p:cNvGrpSpPr/>
          <p:nvPr/>
        </p:nvGrpSpPr>
        <p:grpSpPr>
          <a:xfrm>
            <a:off x="9896761" y="3203870"/>
            <a:ext cx="210312" cy="3036793"/>
            <a:chOff x="8845301" y="2995666"/>
            <a:chExt cx="210312" cy="3036793"/>
          </a:xfrm>
        </p:grpSpPr>
        <p:sp>
          <p:nvSpPr>
            <p:cNvPr id="38" name="Up Arrow 37"/>
            <p:cNvSpPr/>
            <p:nvPr/>
          </p:nvSpPr>
          <p:spPr>
            <a:xfrm>
              <a:off x="8845301" y="5716754"/>
              <a:ext cx="210312" cy="315705"/>
            </a:xfrm>
            <a:prstGeom prst="upArrow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/>
            <p:cNvSpPr/>
            <p:nvPr/>
          </p:nvSpPr>
          <p:spPr>
            <a:xfrm>
              <a:off x="8904733" y="5568696"/>
              <a:ext cx="85937" cy="8593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" name="Straight Connector 39"/>
            <p:cNvCxnSpPr/>
            <p:nvPr/>
          </p:nvCxnSpPr>
          <p:spPr>
            <a:xfrm flipV="1">
              <a:off x="8947702" y="2995666"/>
              <a:ext cx="0" cy="2573030"/>
            </a:xfrm>
            <a:prstGeom prst="line">
              <a:avLst/>
            </a:prstGeom>
            <a:ln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Oval 40"/>
            <p:cNvSpPr/>
            <p:nvPr/>
          </p:nvSpPr>
          <p:spPr>
            <a:xfrm>
              <a:off x="8904733" y="4351859"/>
              <a:ext cx="81305" cy="8130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4" name="Picture 4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931140" y="3538753"/>
            <a:ext cx="203200" cy="342900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40130" y="4423707"/>
            <a:ext cx="114300" cy="3302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45340" y="4552763"/>
            <a:ext cx="1371600" cy="520700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624748" y="6299008"/>
            <a:ext cx="825500" cy="469900"/>
          </a:xfrm>
          <a:prstGeom prst="rect">
            <a:avLst/>
          </a:prstGeom>
        </p:spPr>
      </p:pic>
      <p:sp>
        <p:nvSpPr>
          <p:cNvPr id="48" name="TextBox 47"/>
          <p:cNvSpPr txBox="1"/>
          <p:nvPr/>
        </p:nvSpPr>
        <p:spPr>
          <a:xfrm>
            <a:off x="513663" y="2151877"/>
            <a:ext cx="966931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Model:</a:t>
            </a:r>
          </a:p>
        </p:txBody>
      </p:sp>
      <p:sp>
        <p:nvSpPr>
          <p:cNvPr id="49" name="Right Brace 48"/>
          <p:cNvSpPr/>
          <p:nvPr/>
        </p:nvSpPr>
        <p:spPr>
          <a:xfrm rot="5400000">
            <a:off x="4934659" y="2441997"/>
            <a:ext cx="227771" cy="36307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Left Arrow 49"/>
          <p:cNvSpPr/>
          <p:nvPr/>
        </p:nvSpPr>
        <p:spPr>
          <a:xfrm rot="18471178">
            <a:off x="4634780" y="2889056"/>
            <a:ext cx="464457" cy="164239"/>
          </a:xfrm>
          <a:prstGeom prst="leftArrow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596B55B-3BB9-BD4B-A23E-9A82CB2BA833}"/>
              </a:ext>
            </a:extLst>
          </p:cNvPr>
          <p:cNvGrpSpPr/>
          <p:nvPr/>
        </p:nvGrpSpPr>
        <p:grpSpPr>
          <a:xfrm>
            <a:off x="4982628" y="1335053"/>
            <a:ext cx="2111475" cy="794919"/>
            <a:chOff x="4982628" y="1335053"/>
            <a:chExt cx="2111475" cy="794919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D51521C-2646-384A-B466-AB9C487EE29C}"/>
                </a:ext>
              </a:extLst>
            </p:cNvPr>
            <p:cNvSpPr txBox="1"/>
            <p:nvPr/>
          </p:nvSpPr>
          <p:spPr>
            <a:xfrm>
              <a:off x="4982628" y="1335053"/>
              <a:ext cx="2111475" cy="46166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accent2"/>
                  </a:solidFill>
                </a:rPr>
                <a:t>Linear Model</a:t>
              </a:r>
            </a:p>
          </p:txBody>
        </p:sp>
        <p:sp>
          <p:nvSpPr>
            <p:cNvPr id="26" name="Right Brace 25">
              <a:extLst>
                <a:ext uri="{FF2B5EF4-FFF2-40B4-BE49-F238E27FC236}">
                  <a16:creationId xmlns:a16="http://schemas.microsoft.com/office/drawing/2014/main" id="{07E7A5C6-DCDD-ED44-8A61-EB5D8E1AEDB7}"/>
                </a:ext>
              </a:extLst>
            </p:cNvPr>
            <p:cNvSpPr/>
            <p:nvPr/>
          </p:nvSpPr>
          <p:spPr>
            <a:xfrm rot="16200000">
              <a:off x="5936584" y="1306526"/>
              <a:ext cx="333252" cy="1313639"/>
            </a:xfrm>
            <a:prstGeom prst="rightBrac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B5FEF151-5316-F94B-BC91-1790D95185CD}"/>
              </a:ext>
            </a:extLst>
          </p:cNvPr>
          <p:cNvSpPr txBox="1"/>
          <p:nvPr/>
        </p:nvSpPr>
        <p:spPr>
          <a:xfrm>
            <a:off x="567438" y="5681658"/>
            <a:ext cx="6670416" cy="83099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400" b="1" dirty="0"/>
              <a:t>Generalized Linear Model:</a:t>
            </a:r>
          </a:p>
          <a:p>
            <a:r>
              <a:rPr lang="en-US" sz="2400" dirty="0"/>
              <a:t>Non-linear transformation of a linear model.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1B01F62-2FEB-7A46-A8A3-4E84B4430AAA}"/>
              </a:ext>
            </a:extLst>
          </p:cNvPr>
          <p:cNvGrpSpPr/>
          <p:nvPr/>
        </p:nvGrpSpPr>
        <p:grpSpPr>
          <a:xfrm>
            <a:off x="3600247" y="3752967"/>
            <a:ext cx="158561" cy="1650696"/>
            <a:chOff x="3600247" y="3752967"/>
            <a:chExt cx="158561" cy="1650696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A0E3CF0E-AF93-7147-B397-5913F4BD2D5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644508" y="5073463"/>
              <a:ext cx="114300" cy="330200"/>
            </a:xfrm>
            <a:prstGeom prst="rect">
              <a:avLst/>
            </a:prstGeom>
          </p:spPr>
        </p:pic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972A690-9A16-F147-A768-EAF7FFF8A0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00247" y="3752967"/>
              <a:ext cx="18061" cy="1487662"/>
            </a:xfrm>
            <a:prstGeom prst="line">
              <a:avLst/>
            </a:prstGeom>
            <a:ln w="9525">
              <a:prstDash val="sysDash"/>
              <a:headEnd type="oval" w="med" len="med"/>
              <a:tailEnd type="oval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015211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50" grpId="0" animBg="1"/>
      <p:bldP spid="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-1244653"/>
            <a:ext cx="10801350" cy="1325563"/>
          </a:xfrm>
        </p:spPr>
        <p:txBody>
          <a:bodyPr/>
          <a:lstStyle/>
          <a:p>
            <a:r>
              <a:rPr lang="en-US" dirty="0"/>
              <a:t>Logistic Regression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57048"/>
            <a:ext cx="10515600" cy="3521290"/>
          </a:xfrm>
        </p:spPr>
        <p:txBody>
          <a:bodyPr/>
          <a:lstStyle/>
          <a:p>
            <a:r>
              <a:rPr lang="en-US" dirty="0"/>
              <a:t>Widely used models for </a:t>
            </a:r>
            <a:r>
              <a:rPr lang="en-US" b="1" dirty="0"/>
              <a:t>binary classification: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Models the probability of </a:t>
            </a:r>
            <a:r>
              <a:rPr lang="en-US" i="1" dirty="0"/>
              <a:t>y=1</a:t>
            </a:r>
            <a:r>
              <a:rPr lang="en-US" dirty="0"/>
              <a:t> given </a:t>
            </a:r>
            <a:r>
              <a:rPr lang="en-US" i="1" dirty="0"/>
              <a:t>x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732582" y="1022350"/>
            <a:ext cx="4196983" cy="52322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800" dirty="0"/>
              <a:t>“Get a FREE sample ...”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682" y="1176010"/>
            <a:ext cx="723900" cy="2159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8682" y="1837723"/>
            <a:ext cx="5435600" cy="4699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92082" y="1493822"/>
            <a:ext cx="1041400" cy="406400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>
            <a:off x="7168182" y="1545570"/>
            <a:ext cx="493571" cy="33207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9371128" y="1234552"/>
            <a:ext cx="2153154" cy="954107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800" dirty="0"/>
              <a:t>1 = ”Spam”</a:t>
            </a:r>
          </a:p>
          <a:p>
            <a:r>
              <a:rPr lang="en-US" sz="2800" dirty="0"/>
              <a:t>0 = “Ham”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530489" y="2307623"/>
            <a:ext cx="2325714" cy="120032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dirty="0"/>
              <a:t>Why is ham good and spam bad? </a:t>
            </a:r>
            <a:r>
              <a:rPr lang="mr-IN" dirty="0"/>
              <a:t>…</a:t>
            </a:r>
            <a:r>
              <a:rPr lang="en-US" dirty="0"/>
              <a:t> (</a:t>
            </a:r>
            <a:r>
              <a:rPr lang="en-US" sz="1200" dirty="0">
                <a:hlinkClick r:id="rId6"/>
              </a:rPr>
              <a:t>https://www.youtube.com/watch?v=anwy2MPT5RE</a:t>
            </a:r>
            <a:r>
              <a:rPr lang="en-US" sz="1200" dirty="0"/>
              <a:t> </a:t>
            </a:r>
            <a:r>
              <a:rPr lang="en-US" dirty="0"/>
              <a:t>)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86753" y="4020343"/>
            <a:ext cx="2451100" cy="5207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60741" y="3778338"/>
            <a:ext cx="4178300" cy="10541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23758" y="4007643"/>
            <a:ext cx="2565400" cy="5461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23758" y="5445880"/>
            <a:ext cx="2565400" cy="5461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32932" y="5474757"/>
            <a:ext cx="3822700" cy="54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8333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Demo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7079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475659"/>
            <a:ext cx="10801350" cy="1325563"/>
          </a:xfrm>
        </p:spPr>
        <p:txBody>
          <a:bodyPr/>
          <a:lstStyle/>
          <a:p>
            <a:r>
              <a:rPr lang="en-US" dirty="0"/>
              <a:t>The Logistic Regression Model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6753" y="2043227"/>
            <a:ext cx="2451100" cy="5207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0741" y="1801222"/>
            <a:ext cx="4178300" cy="10541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3758" y="2030527"/>
            <a:ext cx="2565400" cy="546100"/>
          </a:xfrm>
          <a:prstGeom prst="rect">
            <a:avLst/>
          </a:prstGeom>
        </p:spPr>
      </p:pic>
      <p:sp>
        <p:nvSpPr>
          <p:cNvPr id="48" name="TextBox 47"/>
          <p:cNvSpPr txBox="1"/>
          <p:nvPr/>
        </p:nvSpPr>
        <p:spPr>
          <a:xfrm>
            <a:off x="513663" y="2151877"/>
            <a:ext cx="966931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Model: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552450" y="3394364"/>
            <a:ext cx="11027173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925657" y="4664341"/>
            <a:ext cx="8667757" cy="6463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600"/>
              <a:t>How do we fit the model to the data?</a:t>
            </a:r>
          </a:p>
        </p:txBody>
      </p:sp>
    </p:spTree>
    <p:extLst>
      <p:ext uri="{BB962C8B-B14F-4D97-AF65-F5344CB8AC3E}">
        <p14:creationId xmlns:p14="http://schemas.microsoft.com/office/powerpoint/2010/main" val="63292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D529A9D-D059-AF43-877B-22A5C0DF5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the Loss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90D75B9-0EAE-F940-997D-CD8EE4B54A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3887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1C16697-5EA4-C243-B269-311405594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Could we use the Squared Loss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5FB3616-CC37-5944-897F-37163A8A0C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17415"/>
          </a:xfrm>
        </p:spPr>
        <p:txBody>
          <a:bodyPr>
            <a:normAutofit/>
          </a:bodyPr>
          <a:lstStyle/>
          <a:p>
            <a:r>
              <a:rPr lang="en-US" dirty="0"/>
              <a:t>What about squared loss and the new model:</a:t>
            </a:r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Tries to match probability with 0/1 labels.  </a:t>
            </a:r>
          </a:p>
          <a:p>
            <a:pPr lvl="1"/>
            <a:r>
              <a:rPr lang="en-US" dirty="0"/>
              <a:t>Occasionally used in some neural network applications</a:t>
            </a:r>
          </a:p>
          <a:p>
            <a:pPr lvl="1"/>
            <a:r>
              <a:rPr lang="en-US" b="1" dirty="0"/>
              <a:t>Non-convex!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64BE7F-99ED-3A47-A28A-D2F744F9AC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9470" y="2636520"/>
            <a:ext cx="5778500" cy="111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462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555A6-55AD-334A-B902-2CAA783186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450" y="107544"/>
            <a:ext cx="10801350" cy="1325563"/>
          </a:xfrm>
        </p:spPr>
        <p:txBody>
          <a:bodyPr/>
          <a:lstStyle/>
          <a:p>
            <a:r>
              <a:rPr lang="en-US" dirty="0"/>
              <a:t>Recipe for Successful Generalization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5C2FF7-B130-5146-A717-AB26FDBBDC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44410"/>
            <a:ext cx="11014624" cy="5382640"/>
          </a:xfrm>
        </p:spPr>
        <p:txBody>
          <a:bodyPr>
            <a:normAutofit/>
          </a:bodyPr>
          <a:lstStyle/>
          <a:p>
            <a:pPr marL="528637" indent="-514350">
              <a:buFont typeface="+mj-lt"/>
              <a:buAutoNum type="arabicPeriod"/>
            </a:pPr>
            <a:r>
              <a:rPr lang="en-US" dirty="0"/>
              <a:t>Split your data into </a:t>
            </a:r>
            <a:r>
              <a:rPr lang="en-US" b="1" dirty="0"/>
              <a:t>training</a:t>
            </a:r>
            <a:r>
              <a:rPr lang="en-US" dirty="0"/>
              <a:t> and </a:t>
            </a:r>
            <a:r>
              <a:rPr lang="en-US" b="1" dirty="0"/>
              <a:t>test</a:t>
            </a:r>
            <a:r>
              <a:rPr lang="en-US" dirty="0"/>
              <a:t> sets (90%, 10%)</a:t>
            </a:r>
          </a:p>
          <a:p>
            <a:pPr marL="528637" indent="-514350">
              <a:buFont typeface="+mj-lt"/>
              <a:buAutoNum type="arabicPeriod"/>
            </a:pPr>
            <a:r>
              <a:rPr lang="en-US" dirty="0"/>
              <a:t>Use </a:t>
            </a:r>
            <a:r>
              <a:rPr lang="en-US" b="1" dirty="0"/>
              <a:t>only the training data </a:t>
            </a:r>
            <a:r>
              <a:rPr lang="en-US" dirty="0"/>
              <a:t>when designing, training, and tuning the model</a:t>
            </a:r>
          </a:p>
          <a:p>
            <a:pPr marL="985837" lvl="1" indent="-514350">
              <a:buFont typeface="Wingdings" pitchFamily="2" charset="2"/>
              <a:buChar char="Ø"/>
            </a:pPr>
            <a:r>
              <a:rPr lang="en-US" dirty="0"/>
              <a:t>Use </a:t>
            </a:r>
            <a:r>
              <a:rPr lang="en-US" b="1" dirty="0"/>
              <a:t>cross validation </a:t>
            </a:r>
            <a:r>
              <a:rPr lang="en-US" dirty="0"/>
              <a:t>to test </a:t>
            </a:r>
            <a:r>
              <a:rPr lang="en-US" i="1" dirty="0"/>
              <a:t>generalization</a:t>
            </a:r>
            <a:r>
              <a:rPr lang="en-US" dirty="0"/>
              <a:t> during this phase</a:t>
            </a:r>
          </a:p>
          <a:p>
            <a:pPr marL="985837" lvl="1" indent="-514350">
              <a:buFont typeface="Wingdings" pitchFamily="2" charset="2"/>
              <a:buChar char="Ø"/>
            </a:pPr>
            <a:r>
              <a:rPr lang="en-US" b="1" dirty="0"/>
              <a:t>Do not look at the test data</a:t>
            </a:r>
          </a:p>
          <a:p>
            <a:pPr marL="528637" indent="-514350">
              <a:buFont typeface="+mj-lt"/>
              <a:buAutoNum type="arabicPeriod"/>
            </a:pPr>
            <a:r>
              <a:rPr lang="en-US" dirty="0"/>
              <a:t>Commit to your final model and train once more using </a:t>
            </a:r>
            <a:r>
              <a:rPr lang="en-US" b="1" dirty="0"/>
              <a:t>only the training data.</a:t>
            </a:r>
          </a:p>
          <a:p>
            <a:pPr marL="528637" indent="-514350">
              <a:buFont typeface="+mj-lt"/>
              <a:buAutoNum type="arabicPeriod"/>
            </a:pPr>
            <a:r>
              <a:rPr lang="en-US" dirty="0"/>
              <a:t>Test the final model using the </a:t>
            </a:r>
            <a:r>
              <a:rPr lang="en-US" b="1" dirty="0"/>
              <a:t>test data. </a:t>
            </a:r>
            <a:r>
              <a:rPr lang="en-US" dirty="0"/>
              <a:t>If accuracy is not acceptable return to (2). (</a:t>
            </a:r>
            <a:r>
              <a:rPr lang="en-US" i="1" dirty="0"/>
              <a:t>Get more test data if possible.</a:t>
            </a:r>
            <a:r>
              <a:rPr lang="en-US" dirty="0"/>
              <a:t>)</a:t>
            </a:r>
            <a:endParaRPr lang="en-US" b="1" dirty="0"/>
          </a:p>
          <a:p>
            <a:pPr marL="528637" indent="-514350">
              <a:buFont typeface="+mj-lt"/>
              <a:buAutoNum type="arabicPeriod"/>
            </a:pPr>
            <a:r>
              <a:rPr lang="en-US" dirty="0"/>
              <a:t>Train</a:t>
            </a:r>
            <a:r>
              <a:rPr lang="en-US" b="1" dirty="0"/>
              <a:t> on all available data </a:t>
            </a:r>
            <a:r>
              <a:rPr lang="en-US" dirty="0"/>
              <a:t>and ship it!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028902-1A7E-714A-BA15-DCE6E1172C4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10105" y="5706405"/>
            <a:ext cx="979586" cy="1023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721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1C16697-5EA4-C243-B269-311405594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450" y="-2188845"/>
            <a:ext cx="10801350" cy="1325563"/>
          </a:xfrm>
        </p:spPr>
        <p:txBody>
          <a:bodyPr/>
          <a:lstStyle/>
          <a:p>
            <a:r>
              <a:rPr lang="en-US" dirty="0"/>
              <a:t>Could we use the Squared Loss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64BE7F-99ED-3A47-A28A-D2F744F9AC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9470" y="230239"/>
            <a:ext cx="5778500" cy="1117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2D95EF8-33B5-D942-BC0C-FE706ADEA1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053311"/>
            <a:ext cx="4999238" cy="344007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CAFD532-9ECE-7149-87C3-9C7B248D5E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990" y="3053311"/>
            <a:ext cx="4999238" cy="344007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F8F0365-DCB3-BB43-AD28-D709B724F92A}"/>
              </a:ext>
            </a:extLst>
          </p:cNvPr>
          <p:cNvSpPr txBox="1"/>
          <p:nvPr/>
        </p:nvSpPr>
        <p:spPr>
          <a:xfrm>
            <a:off x="2865120" y="2868645"/>
            <a:ext cx="1172116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Toy data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98A9045-FA7A-BD4F-95DD-6D2DDD7C9B6A}"/>
              </a:ext>
            </a:extLst>
          </p:cNvPr>
          <p:cNvSpPr txBox="1"/>
          <p:nvPr/>
        </p:nvSpPr>
        <p:spPr>
          <a:xfrm>
            <a:off x="7708148" y="2868645"/>
            <a:ext cx="2553904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Squared Loss Surface</a:t>
            </a:r>
          </a:p>
        </p:txBody>
      </p:sp>
      <p:sp>
        <p:nvSpPr>
          <p:cNvPr id="18" name="Content Placeholder 4">
            <a:extLst>
              <a:ext uri="{FF2B5EF4-FFF2-40B4-BE49-F238E27FC236}">
                <a16:creationId xmlns:a16="http://schemas.microsoft.com/office/drawing/2014/main" id="{5E52FD4E-923C-4A4F-A296-90F7EDF8DA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-531133"/>
            <a:ext cx="10515600" cy="4717415"/>
          </a:xfrm>
        </p:spPr>
        <p:txBody>
          <a:bodyPr>
            <a:normAutofit/>
          </a:bodyPr>
          <a:lstStyle/>
          <a:p>
            <a:r>
              <a:rPr lang="en-US" dirty="0"/>
              <a:t>What about squared loss and the new model:</a:t>
            </a:r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Tries to match probability with 0/1 labels.  </a:t>
            </a:r>
          </a:p>
          <a:p>
            <a:pPr lvl="1"/>
            <a:r>
              <a:rPr lang="en-US" dirty="0"/>
              <a:t>Occasionally used in some neural network applications</a:t>
            </a:r>
          </a:p>
          <a:p>
            <a:pPr lvl="1"/>
            <a:r>
              <a:rPr lang="en-US" b="1" dirty="0"/>
              <a:t>Non-convex! </a:t>
            </a:r>
          </a:p>
        </p:txBody>
      </p:sp>
    </p:spTree>
    <p:extLst>
      <p:ext uri="{BB962C8B-B14F-4D97-AF65-F5344CB8AC3E}">
        <p14:creationId xmlns:p14="http://schemas.microsoft.com/office/powerpoint/2010/main" val="66129421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D529A9D-D059-AF43-877B-22A5C0DF5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the </a:t>
            </a:r>
            <a:br>
              <a:rPr lang="en-US" dirty="0"/>
            </a:br>
            <a:r>
              <a:rPr lang="en-US" dirty="0"/>
              <a:t>Cross Entropy Loss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90D75B9-0EAE-F940-997D-CD8EE4B54A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1933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 Function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032375"/>
          </a:xfrm>
        </p:spPr>
        <p:txBody>
          <a:bodyPr/>
          <a:lstStyle/>
          <a:p>
            <a:r>
              <a:rPr lang="en-US" dirty="0"/>
              <a:t>We want our model to be close to the data: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 err="1"/>
              <a:t>Kullback</a:t>
            </a:r>
            <a:r>
              <a:rPr lang="en-US" dirty="0"/>
              <a:t>–</a:t>
            </a:r>
            <a:r>
              <a:rPr lang="en-US" dirty="0" err="1"/>
              <a:t>Leibler</a:t>
            </a:r>
            <a:r>
              <a:rPr lang="en-US" dirty="0"/>
              <a:t> (KL) Divergence provides a measure of similarity between two distributions:</a:t>
            </a:r>
          </a:p>
          <a:p>
            <a:pPr lvl="1"/>
            <a:r>
              <a:rPr lang="en-US" dirty="0"/>
              <a:t>Between two discrete distributions P and Q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3227" y="2456451"/>
            <a:ext cx="2565400" cy="5461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8985" y="2532651"/>
            <a:ext cx="2349500" cy="4699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1406" y="2666001"/>
            <a:ext cx="304800" cy="2032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E011C48-1A79-D642-94B8-5ACDEA1E08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65845" y="4768072"/>
            <a:ext cx="6080722" cy="127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46788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093BDD-43DC-EE42-88BA-C7DD2124A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Kullback</a:t>
            </a:r>
            <a:r>
              <a:rPr lang="en-US" dirty="0"/>
              <a:t>–</a:t>
            </a:r>
            <a:r>
              <a:rPr lang="en-US" dirty="0" err="1"/>
              <a:t>Leibler</a:t>
            </a:r>
            <a:r>
              <a:rPr lang="en-US" dirty="0"/>
              <a:t> (KL) Divergence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22FCD2-1AF9-2C40-A722-E749EF631E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4664" y="3169919"/>
            <a:ext cx="5366385" cy="3146107"/>
          </a:xfrm>
        </p:spPr>
        <p:txBody>
          <a:bodyPr/>
          <a:lstStyle/>
          <a:p>
            <a:r>
              <a:rPr lang="en-US" dirty="0"/>
              <a:t>The average log difference between P and Q weighted by P</a:t>
            </a:r>
          </a:p>
          <a:p>
            <a:r>
              <a:rPr lang="en-US" dirty="0"/>
              <a:t>Does not penalize mismatch for rare events with respect to P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5FBA3D8-35F6-FF42-8D4C-5B743E2C3A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449" y="1825624"/>
            <a:ext cx="5025390" cy="105208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689902F-2D0A-2A42-908F-F1B486ECA9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1049" y="1494790"/>
            <a:ext cx="6210667" cy="4682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44393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 Function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032375"/>
          </a:xfrm>
        </p:spPr>
        <p:txBody>
          <a:bodyPr/>
          <a:lstStyle/>
          <a:p>
            <a:r>
              <a:rPr lang="en-US" dirty="0"/>
              <a:t>We want our model to be close to the data: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 err="1"/>
              <a:t>Kullback</a:t>
            </a:r>
            <a:r>
              <a:rPr lang="en-US" dirty="0"/>
              <a:t>–</a:t>
            </a:r>
            <a:r>
              <a:rPr lang="en-US" dirty="0" err="1"/>
              <a:t>Leibler</a:t>
            </a:r>
            <a:r>
              <a:rPr lang="en-US" dirty="0"/>
              <a:t> (KL) divergence for classification</a:t>
            </a:r>
          </a:p>
          <a:p>
            <a:pPr lvl="1"/>
            <a:r>
              <a:rPr lang="en-US" dirty="0"/>
              <a:t>For a </a:t>
            </a:r>
            <a:r>
              <a:rPr lang="en-US" b="1" dirty="0"/>
              <a:t>single</a:t>
            </a:r>
            <a:r>
              <a:rPr lang="en-US" dirty="0"/>
              <a:t> (</a:t>
            </a:r>
            <a:r>
              <a:rPr lang="en-US" dirty="0" err="1"/>
              <a:t>x,y</a:t>
            </a:r>
            <a:r>
              <a:rPr lang="en-US" dirty="0"/>
              <a:t>) data point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Average KL Divergence for all the data: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3227" y="2456451"/>
            <a:ext cx="2565400" cy="5461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8985" y="2532651"/>
            <a:ext cx="2349500" cy="4699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1406" y="2666001"/>
            <a:ext cx="304800" cy="203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4756" y="4438918"/>
            <a:ext cx="10502900" cy="1346200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4705139" y="4026058"/>
            <a:ext cx="3908825" cy="646331"/>
            <a:chOff x="4705139" y="4026058"/>
            <a:chExt cx="3908825" cy="646331"/>
          </a:xfrm>
        </p:grpSpPr>
        <p:sp>
          <p:nvSpPr>
            <p:cNvPr id="9" name="TextBox 8"/>
            <p:cNvSpPr txBox="1"/>
            <p:nvPr/>
          </p:nvSpPr>
          <p:spPr>
            <a:xfrm rot="20526782">
              <a:off x="4705139" y="4026058"/>
              <a:ext cx="721672" cy="646331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=2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508627" y="4028698"/>
              <a:ext cx="3105337" cy="46166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accent2"/>
                  </a:solidFill>
                </a:rPr>
                <a:t>Binary Classification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14767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3471" y="5333093"/>
            <a:ext cx="6464300" cy="4699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-2887474"/>
            <a:ext cx="10801350" cy="1325563"/>
          </a:xfrm>
        </p:spPr>
        <p:txBody>
          <a:bodyPr/>
          <a:lstStyle/>
          <a:p>
            <a:r>
              <a:rPr lang="en-US" dirty="0"/>
              <a:t>Loss Function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-1382524"/>
            <a:ext cx="10515600" cy="5032375"/>
          </a:xfrm>
        </p:spPr>
        <p:txBody>
          <a:bodyPr/>
          <a:lstStyle/>
          <a:p>
            <a:r>
              <a:rPr lang="en-US" dirty="0"/>
              <a:t>We want our model to be close to the data: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 err="1"/>
              <a:t>Kullback</a:t>
            </a:r>
            <a:r>
              <a:rPr lang="en-US" dirty="0"/>
              <a:t>–</a:t>
            </a:r>
            <a:r>
              <a:rPr lang="en-US" dirty="0" err="1"/>
              <a:t>Leibler</a:t>
            </a:r>
            <a:r>
              <a:rPr lang="en-US" dirty="0"/>
              <a:t> (KL) divergence for classification</a:t>
            </a:r>
          </a:p>
          <a:p>
            <a:pPr lvl="1"/>
            <a:r>
              <a:rPr lang="en-US" dirty="0"/>
              <a:t>For a </a:t>
            </a:r>
            <a:r>
              <a:rPr lang="en-US" b="1" dirty="0"/>
              <a:t>single</a:t>
            </a:r>
            <a:r>
              <a:rPr lang="en-US" dirty="0"/>
              <a:t> (</a:t>
            </a:r>
            <a:r>
              <a:rPr lang="en-US" dirty="0" err="1"/>
              <a:t>x,y</a:t>
            </a:r>
            <a:r>
              <a:rPr lang="en-US" dirty="0"/>
              <a:t>) data point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Average KL Divergence for all the data: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3227" y="-751698"/>
            <a:ext cx="2565400" cy="5461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8985" y="-675498"/>
            <a:ext cx="2349500" cy="4699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1406" y="-542148"/>
            <a:ext cx="304800" cy="203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4756" y="1230769"/>
            <a:ext cx="10502900" cy="1346200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4705139" y="817909"/>
            <a:ext cx="3908825" cy="646331"/>
            <a:chOff x="4705139" y="4026058"/>
            <a:chExt cx="3908825" cy="646331"/>
          </a:xfrm>
        </p:grpSpPr>
        <p:sp>
          <p:nvSpPr>
            <p:cNvPr id="9" name="TextBox 8"/>
            <p:cNvSpPr txBox="1"/>
            <p:nvPr/>
          </p:nvSpPr>
          <p:spPr>
            <a:xfrm rot="20526782">
              <a:off x="4705139" y="4026058"/>
              <a:ext cx="721672" cy="646331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=2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508627" y="4028698"/>
              <a:ext cx="3105337" cy="46166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2400">
                  <a:solidFill>
                    <a:schemeClr val="accent2"/>
                  </a:solidFill>
                </a:rPr>
                <a:t>Binary Classification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4251327" y="4611473"/>
            <a:ext cx="6990429" cy="565582"/>
            <a:chOff x="4225926" y="4624682"/>
            <a:chExt cx="6990429" cy="565582"/>
          </a:xfrm>
        </p:grpSpPr>
        <p:sp>
          <p:nvSpPr>
            <p:cNvPr id="16" name="Right Brace 15"/>
            <p:cNvSpPr/>
            <p:nvPr/>
          </p:nvSpPr>
          <p:spPr>
            <a:xfrm rot="5400000">
              <a:off x="7464008" y="1437917"/>
              <a:ext cx="514265" cy="6990429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313471" y="4624682"/>
              <a:ext cx="3175869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Log(a/b) = Log(a) </a:t>
              </a:r>
              <a:r>
                <a:rPr lang="mr-IN" dirty="0">
                  <a:solidFill>
                    <a:schemeClr val="accent1"/>
                  </a:solidFill>
                </a:rPr>
                <a:t>–</a:t>
              </a:r>
              <a:r>
                <a:rPr lang="en-US" dirty="0">
                  <a:solidFill>
                    <a:schemeClr val="accent1"/>
                  </a:solidFill>
                </a:rPr>
                <a:t> Log(b)</a:t>
              </a: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691752" y="5177055"/>
            <a:ext cx="10550004" cy="1077218"/>
            <a:chOff x="273298" y="5175301"/>
            <a:chExt cx="10550004" cy="1077218"/>
          </a:xfrm>
        </p:grpSpPr>
        <p:cxnSp>
          <p:nvCxnSpPr>
            <p:cNvPr id="21" name="Straight Connector 20"/>
            <p:cNvCxnSpPr/>
            <p:nvPr/>
          </p:nvCxnSpPr>
          <p:spPr>
            <a:xfrm flipV="1">
              <a:off x="3394129" y="5331339"/>
              <a:ext cx="7429173" cy="491561"/>
            </a:xfrm>
            <a:prstGeom prst="line">
              <a:avLst/>
            </a:prstGeom>
            <a:ln w="38100"/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273298" y="5175301"/>
              <a:ext cx="3456395" cy="1077218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chemeClr val="accent4"/>
                  </a:solidFill>
                </a:rPr>
                <a:t>Doesn’t depend</a:t>
              </a:r>
              <a:br>
                <a:rPr lang="en-US" sz="3200" dirty="0">
                  <a:solidFill>
                    <a:schemeClr val="accent4"/>
                  </a:solidFill>
                </a:rPr>
              </a:br>
              <a:r>
                <a:rPr lang="en-US" sz="3200" dirty="0">
                  <a:solidFill>
                    <a:schemeClr val="accent4"/>
                  </a:solidFill>
                </a:rPr>
                <a:t>on </a:t>
              </a:r>
              <a:r>
                <a:rPr lang="en-US" sz="3200" dirty="0" err="1">
                  <a:solidFill>
                    <a:schemeClr val="accent4"/>
                  </a:solidFill>
                </a:rPr>
                <a:t>θ</a:t>
              </a:r>
              <a:endParaRPr lang="en-US" sz="3200" dirty="0">
                <a:solidFill>
                  <a:schemeClr val="accent4"/>
                </a:solidFill>
              </a:endParaRPr>
            </a:p>
          </p:txBody>
        </p:sp>
      </p:grpSp>
      <p:sp>
        <p:nvSpPr>
          <p:cNvPr id="28" name="Rounded Rectangle 27"/>
          <p:cNvSpPr/>
          <p:nvPr/>
        </p:nvSpPr>
        <p:spPr>
          <a:xfrm>
            <a:off x="11384993" y="3440901"/>
            <a:ext cx="7319609" cy="13462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23323" y="5871113"/>
            <a:ext cx="7302500" cy="83820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3456" y="3480214"/>
            <a:ext cx="10528300" cy="134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6885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4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456" y="810824"/>
            <a:ext cx="10528300" cy="1346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-5522186"/>
            <a:ext cx="10801350" cy="1325563"/>
          </a:xfrm>
        </p:spPr>
        <p:txBody>
          <a:bodyPr/>
          <a:lstStyle/>
          <a:p>
            <a:r>
              <a:rPr lang="en-US" dirty="0"/>
              <a:t>Loss Function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-4017236"/>
            <a:ext cx="10515600" cy="5032375"/>
          </a:xfrm>
        </p:spPr>
        <p:txBody>
          <a:bodyPr/>
          <a:lstStyle/>
          <a:p>
            <a:r>
              <a:rPr lang="en-US" dirty="0"/>
              <a:t>We want our model to be close to the data: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 err="1"/>
              <a:t>Kullback</a:t>
            </a:r>
            <a:r>
              <a:rPr lang="en-US" dirty="0"/>
              <a:t>–</a:t>
            </a:r>
            <a:r>
              <a:rPr lang="en-US" dirty="0" err="1"/>
              <a:t>Leibler</a:t>
            </a:r>
            <a:r>
              <a:rPr lang="en-US" dirty="0"/>
              <a:t> (KL) divergence for classification</a:t>
            </a:r>
          </a:p>
          <a:p>
            <a:pPr lvl="1"/>
            <a:r>
              <a:rPr lang="en-US" dirty="0"/>
              <a:t>For a single (</a:t>
            </a:r>
            <a:r>
              <a:rPr lang="en-US" dirty="0" err="1"/>
              <a:t>x,y</a:t>
            </a:r>
            <a:r>
              <a:rPr lang="en-US" dirty="0"/>
              <a:t>)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sz="3200" dirty="0"/>
              <a:t>Average </a:t>
            </a:r>
            <a:r>
              <a:rPr lang="en-US" sz="3200" b="1" dirty="0"/>
              <a:t>cross entropy loss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3227" y="-3386410"/>
            <a:ext cx="2565400" cy="5461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8985" y="-3310210"/>
            <a:ext cx="2349500" cy="4699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1406" y="-3176860"/>
            <a:ext cx="304800" cy="203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4756" y="-1403943"/>
            <a:ext cx="10502900" cy="1346200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4138047" y="806189"/>
            <a:ext cx="7319609" cy="13462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71712" y="1092874"/>
            <a:ext cx="7302500" cy="8382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63731" y="5043523"/>
            <a:ext cx="2133600" cy="52070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08627" y="4998548"/>
            <a:ext cx="3352800" cy="54610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08627" y="5959458"/>
            <a:ext cx="3352800" cy="546100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8171" y="6025920"/>
            <a:ext cx="3136900" cy="469900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684865" y="5162515"/>
            <a:ext cx="342900" cy="30480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68171" y="5079965"/>
            <a:ext cx="3136900" cy="469900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657368" y="6027749"/>
            <a:ext cx="1435100" cy="469900"/>
          </a:xfrm>
          <a:prstGeom prst="rect">
            <a:avLst/>
          </a:prstGeom>
        </p:spPr>
      </p:pic>
      <p:cxnSp>
        <p:nvCxnSpPr>
          <p:cNvPr id="44" name="Straight Connector 43"/>
          <p:cNvCxnSpPr/>
          <p:nvPr/>
        </p:nvCxnSpPr>
        <p:spPr>
          <a:xfrm>
            <a:off x="278967" y="4835471"/>
            <a:ext cx="11592732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5362414" y="4866468"/>
            <a:ext cx="0" cy="199153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48" name="Picture 4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007639" y="6005611"/>
            <a:ext cx="2882900" cy="5207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E06C512-2060-D241-ABE1-A3B847462A9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069556" y="3750372"/>
            <a:ext cx="6388100" cy="7747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4AB502D-C36F-264E-8EC2-607BD5E86204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839434" y="2890632"/>
            <a:ext cx="6858000" cy="774700"/>
          </a:xfrm>
          <a:prstGeom prst="rect">
            <a:avLst/>
          </a:prstGeom>
        </p:spPr>
      </p:pic>
      <p:sp>
        <p:nvSpPr>
          <p:cNvPr id="20" name="Double Bracket 19">
            <a:extLst>
              <a:ext uri="{FF2B5EF4-FFF2-40B4-BE49-F238E27FC236}">
                <a16:creationId xmlns:a16="http://schemas.microsoft.com/office/drawing/2014/main" id="{25518A9D-6E1F-9B44-A71F-124D659F9ADE}"/>
              </a:ext>
            </a:extLst>
          </p:cNvPr>
          <p:cNvSpPr/>
          <p:nvPr/>
        </p:nvSpPr>
        <p:spPr>
          <a:xfrm>
            <a:off x="3657368" y="2905372"/>
            <a:ext cx="8026632" cy="1623192"/>
          </a:xfrm>
          <a:prstGeom prst="bracketPair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223C4A1-E061-F546-9A95-20C1FC71BF6C}"/>
              </a:ext>
            </a:extLst>
          </p:cNvPr>
          <p:cNvSpPr txBox="1"/>
          <p:nvPr/>
        </p:nvSpPr>
        <p:spPr>
          <a:xfrm>
            <a:off x="368171" y="2426792"/>
            <a:ext cx="8584401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Summing from k = 0 to 1 and not k = 1 to 2 (to be consistent with 0/1 labels):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471C6059-65B1-EE46-83A4-E9E02FD0420C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11624" y="3048596"/>
            <a:ext cx="2819400" cy="1181100"/>
          </a:xfrm>
          <a:prstGeom prst="rect">
            <a:avLst/>
          </a:prstGeom>
        </p:spPr>
      </p:pic>
      <p:sp>
        <p:nvSpPr>
          <p:cNvPr id="23" name="Left Brace 22">
            <a:extLst>
              <a:ext uri="{FF2B5EF4-FFF2-40B4-BE49-F238E27FC236}">
                <a16:creationId xmlns:a16="http://schemas.microsoft.com/office/drawing/2014/main" id="{F8C32B82-D0E1-A44A-B24E-30811F0A51AF}"/>
              </a:ext>
            </a:extLst>
          </p:cNvPr>
          <p:cNvSpPr/>
          <p:nvPr/>
        </p:nvSpPr>
        <p:spPr>
          <a:xfrm rot="5400000">
            <a:off x="7358952" y="-3469908"/>
            <a:ext cx="255689" cy="8280342"/>
          </a:xfrm>
          <a:prstGeom prst="leftBrace">
            <a:avLst>
              <a:gd name="adj1" fmla="val 8333"/>
              <a:gd name="adj2" fmla="val 7888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8321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5E99FDEE-BE85-254B-A046-756D292DA5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5610" y="3587686"/>
            <a:ext cx="6388100" cy="7747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4C430294-519A-E34A-BADD-60CB2DF5E2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5488" y="2727946"/>
            <a:ext cx="6858000" cy="77470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456" y="810824"/>
            <a:ext cx="10528300" cy="1346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-5522186"/>
            <a:ext cx="10801350" cy="1325563"/>
          </a:xfrm>
        </p:spPr>
        <p:txBody>
          <a:bodyPr/>
          <a:lstStyle/>
          <a:p>
            <a:r>
              <a:rPr lang="en-US" dirty="0"/>
              <a:t>Loss Function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-4017236"/>
            <a:ext cx="10515600" cy="5032375"/>
          </a:xfrm>
        </p:spPr>
        <p:txBody>
          <a:bodyPr/>
          <a:lstStyle/>
          <a:p>
            <a:r>
              <a:rPr lang="en-US" dirty="0"/>
              <a:t>We want our model to be close to the data: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 err="1"/>
              <a:t>Kullback</a:t>
            </a:r>
            <a:r>
              <a:rPr lang="en-US" dirty="0"/>
              <a:t>–</a:t>
            </a:r>
            <a:r>
              <a:rPr lang="en-US" dirty="0" err="1"/>
              <a:t>Leibler</a:t>
            </a:r>
            <a:r>
              <a:rPr lang="en-US" dirty="0"/>
              <a:t> (KL) divergence for classification</a:t>
            </a:r>
          </a:p>
          <a:p>
            <a:pPr lvl="1"/>
            <a:r>
              <a:rPr lang="en-US" dirty="0"/>
              <a:t>For a single (</a:t>
            </a:r>
            <a:r>
              <a:rPr lang="en-US" dirty="0" err="1"/>
              <a:t>x,y</a:t>
            </a:r>
            <a:r>
              <a:rPr lang="en-US" dirty="0"/>
              <a:t>)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sz="3200" dirty="0"/>
              <a:t>Average </a:t>
            </a:r>
            <a:r>
              <a:rPr lang="en-US" sz="3200" b="1" dirty="0"/>
              <a:t>cross entropy loss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43227" y="-3386410"/>
            <a:ext cx="2565400" cy="5461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98985" y="-3310210"/>
            <a:ext cx="2349500" cy="4699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01406" y="-3176860"/>
            <a:ext cx="304800" cy="203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4756" y="-1403943"/>
            <a:ext cx="10502900" cy="1346200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4138047" y="806189"/>
            <a:ext cx="7319609" cy="13462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71712" y="1092874"/>
            <a:ext cx="7302500" cy="838200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3905250" y="561787"/>
            <a:ext cx="2927412" cy="523220"/>
            <a:chOff x="4765251" y="4087613"/>
            <a:chExt cx="2927412" cy="523220"/>
          </a:xfrm>
        </p:grpSpPr>
        <p:sp>
          <p:nvSpPr>
            <p:cNvPr id="9" name="TextBox 8"/>
            <p:cNvSpPr txBox="1"/>
            <p:nvPr/>
          </p:nvSpPr>
          <p:spPr>
            <a:xfrm rot="20526782">
              <a:off x="4765251" y="4087613"/>
              <a:ext cx="601447" cy="523220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=2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315089" y="4115667"/>
              <a:ext cx="2377574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Binary Classification</a:t>
              </a:r>
            </a:p>
          </p:txBody>
        </p:sp>
      </p:grpSp>
      <p:sp>
        <p:nvSpPr>
          <p:cNvPr id="25" name="Rounded Rectangle 24"/>
          <p:cNvSpPr/>
          <p:nvPr/>
        </p:nvSpPr>
        <p:spPr>
          <a:xfrm>
            <a:off x="2975488" y="2811461"/>
            <a:ext cx="2555520" cy="73580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/>
          <p:cNvSpPr/>
          <p:nvPr/>
        </p:nvSpPr>
        <p:spPr>
          <a:xfrm>
            <a:off x="6404488" y="2776073"/>
            <a:ext cx="2797589" cy="73077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ed Rectangle 27"/>
          <p:cNvSpPr/>
          <p:nvPr/>
        </p:nvSpPr>
        <p:spPr>
          <a:xfrm>
            <a:off x="4086968" y="3656913"/>
            <a:ext cx="2685143" cy="73580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ounded Rectangle 28"/>
          <p:cNvSpPr/>
          <p:nvPr/>
        </p:nvSpPr>
        <p:spPr>
          <a:xfrm>
            <a:off x="7669374" y="3600836"/>
            <a:ext cx="2717897" cy="73580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068286" y="3701050"/>
            <a:ext cx="2133600" cy="520700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23142" y="3826042"/>
            <a:ext cx="342900" cy="304800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026931" y="2894029"/>
            <a:ext cx="1435100" cy="46990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492873" y="2856067"/>
            <a:ext cx="2620818" cy="473364"/>
          </a:xfrm>
          <a:prstGeom prst="rect">
            <a:avLst/>
          </a:prstGeom>
        </p:spPr>
      </p:pic>
      <p:sp>
        <p:nvSpPr>
          <p:cNvPr id="32" name="Double Bracket 31">
            <a:extLst>
              <a:ext uri="{FF2B5EF4-FFF2-40B4-BE49-F238E27FC236}">
                <a16:creationId xmlns:a16="http://schemas.microsoft.com/office/drawing/2014/main" id="{77C7C88C-87DE-F44B-BEAF-D34EC689EFA0}"/>
              </a:ext>
            </a:extLst>
          </p:cNvPr>
          <p:cNvSpPr/>
          <p:nvPr/>
        </p:nvSpPr>
        <p:spPr>
          <a:xfrm>
            <a:off x="3839434" y="2742686"/>
            <a:ext cx="6980619" cy="1623192"/>
          </a:xfrm>
          <a:prstGeom prst="bracketPair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AC745CA-A665-F244-8E1A-A0D2AE6D07B6}"/>
              </a:ext>
            </a:extLst>
          </p:cNvPr>
          <p:cNvSpPr txBox="1"/>
          <p:nvPr/>
        </p:nvSpPr>
        <p:spPr>
          <a:xfrm>
            <a:off x="277792" y="4484544"/>
            <a:ext cx="3371436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400" b="1" u="sng" dirty="0"/>
              <a:t>Rewriting on one line: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64955F5-0F78-1348-85AD-230EF783FA2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01762" y="2949742"/>
            <a:ext cx="2819400" cy="11811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4A55055-966F-1240-B2BB-C6632A96027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09600" y="5148951"/>
            <a:ext cx="10972800" cy="10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8948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B93915A5-F95E-0444-8189-DAB0755192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456" y="2355684"/>
            <a:ext cx="10972800" cy="1016000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456" y="810824"/>
            <a:ext cx="10528300" cy="1346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-5522186"/>
            <a:ext cx="10801350" cy="1325563"/>
          </a:xfrm>
        </p:spPr>
        <p:txBody>
          <a:bodyPr/>
          <a:lstStyle/>
          <a:p>
            <a:r>
              <a:rPr lang="en-US" dirty="0"/>
              <a:t>Loss Function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-4017236"/>
            <a:ext cx="10515600" cy="5032375"/>
          </a:xfrm>
        </p:spPr>
        <p:txBody>
          <a:bodyPr/>
          <a:lstStyle/>
          <a:p>
            <a:r>
              <a:rPr lang="en-US" dirty="0"/>
              <a:t>We want our model to be close to the data: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 err="1"/>
              <a:t>Kullback</a:t>
            </a:r>
            <a:r>
              <a:rPr lang="en-US" dirty="0"/>
              <a:t>–</a:t>
            </a:r>
            <a:r>
              <a:rPr lang="en-US" dirty="0" err="1"/>
              <a:t>Leibler</a:t>
            </a:r>
            <a:r>
              <a:rPr lang="en-US" dirty="0"/>
              <a:t> (KL) divergence for classification</a:t>
            </a:r>
          </a:p>
          <a:p>
            <a:pPr lvl="1"/>
            <a:r>
              <a:rPr lang="en-US" dirty="0"/>
              <a:t>For a single (</a:t>
            </a:r>
            <a:r>
              <a:rPr lang="en-US" dirty="0" err="1"/>
              <a:t>x,y</a:t>
            </a:r>
            <a:r>
              <a:rPr lang="en-US" dirty="0"/>
              <a:t>)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sz="3200" dirty="0"/>
              <a:t>Average </a:t>
            </a:r>
            <a:r>
              <a:rPr lang="en-US" sz="3200" b="1" dirty="0"/>
              <a:t>cross entropy loss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4138047" y="806189"/>
            <a:ext cx="7319609" cy="13462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1712" y="1092874"/>
            <a:ext cx="7302500" cy="8382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7B6A132-6B35-3543-8752-DCC69BF82D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1712" y="3729839"/>
            <a:ext cx="7493000" cy="457200"/>
          </a:xfrm>
          <a:prstGeom prst="rect">
            <a:avLst/>
          </a:prstGeom>
        </p:spPr>
      </p:pic>
      <p:sp>
        <p:nvSpPr>
          <p:cNvPr id="5" name="Left Brace 4">
            <a:extLst>
              <a:ext uri="{FF2B5EF4-FFF2-40B4-BE49-F238E27FC236}">
                <a16:creationId xmlns:a16="http://schemas.microsoft.com/office/drawing/2014/main" id="{34FAE093-65C8-D447-B8DD-531FD6870BE1}"/>
              </a:ext>
            </a:extLst>
          </p:cNvPr>
          <p:cNvSpPr/>
          <p:nvPr/>
        </p:nvSpPr>
        <p:spPr>
          <a:xfrm rot="16200000">
            <a:off x="8976841" y="1046077"/>
            <a:ext cx="443254" cy="4518376"/>
          </a:xfrm>
          <a:prstGeom prst="leftBrace">
            <a:avLst/>
          </a:prstGeom>
          <a:ln>
            <a:solidFill>
              <a:srgbClr val="7030A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1E84E05-6EF7-8B46-920C-580B959A687D}"/>
              </a:ext>
            </a:extLst>
          </p:cNvPr>
          <p:cNvSpPr txBox="1"/>
          <p:nvPr/>
        </p:nvSpPr>
        <p:spPr>
          <a:xfrm>
            <a:off x="7608401" y="3009274"/>
            <a:ext cx="1375698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Expanding</a:t>
            </a:r>
          </a:p>
        </p:txBody>
      </p:sp>
      <p:sp>
        <p:nvSpPr>
          <p:cNvPr id="22" name="Left Brace 21">
            <a:extLst>
              <a:ext uri="{FF2B5EF4-FFF2-40B4-BE49-F238E27FC236}">
                <a16:creationId xmlns:a16="http://schemas.microsoft.com/office/drawing/2014/main" id="{DAE864DF-4D24-D845-B38F-21DD6ECBF7B7}"/>
              </a:ext>
            </a:extLst>
          </p:cNvPr>
          <p:cNvSpPr/>
          <p:nvPr/>
        </p:nvSpPr>
        <p:spPr>
          <a:xfrm rot="5400000">
            <a:off x="7816774" y="-233492"/>
            <a:ext cx="417686" cy="7641886"/>
          </a:xfrm>
          <a:prstGeom prst="leftBrace">
            <a:avLst>
              <a:gd name="adj1" fmla="val 8333"/>
              <a:gd name="adj2" fmla="val 34711"/>
            </a:avLst>
          </a:prstGeom>
          <a:ln>
            <a:solidFill>
              <a:srgbClr val="7030A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Left Brace 26">
            <a:extLst>
              <a:ext uri="{FF2B5EF4-FFF2-40B4-BE49-F238E27FC236}">
                <a16:creationId xmlns:a16="http://schemas.microsoft.com/office/drawing/2014/main" id="{85E7BAA1-00AF-CB41-9CC7-0405869A71D3}"/>
              </a:ext>
            </a:extLst>
          </p:cNvPr>
          <p:cNvSpPr/>
          <p:nvPr/>
        </p:nvSpPr>
        <p:spPr>
          <a:xfrm rot="16200000">
            <a:off x="4741948" y="1702673"/>
            <a:ext cx="331649" cy="3006374"/>
          </a:xfrm>
          <a:prstGeom prst="leftBrace">
            <a:avLst/>
          </a:prstGeom>
          <a:ln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Left Brace 27">
            <a:extLst>
              <a:ext uri="{FF2B5EF4-FFF2-40B4-BE49-F238E27FC236}">
                <a16:creationId xmlns:a16="http://schemas.microsoft.com/office/drawing/2014/main" id="{8C3BDB65-D7CD-A942-AD3C-B67C7080611B}"/>
              </a:ext>
            </a:extLst>
          </p:cNvPr>
          <p:cNvSpPr/>
          <p:nvPr/>
        </p:nvSpPr>
        <p:spPr>
          <a:xfrm rot="16200000">
            <a:off x="9660422" y="2552237"/>
            <a:ext cx="278988" cy="3548596"/>
          </a:xfrm>
          <a:prstGeom prst="leftBrace">
            <a:avLst/>
          </a:prstGeom>
          <a:ln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A5F9398-69B3-0B4E-A82B-8086B4AB1C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04585" y="5312722"/>
            <a:ext cx="3924300" cy="1104900"/>
          </a:xfrm>
          <a:prstGeom prst="rect">
            <a:avLst/>
          </a:prstGeom>
        </p:spPr>
      </p:pic>
      <p:sp>
        <p:nvSpPr>
          <p:cNvPr id="29" name="Left Brace 28">
            <a:extLst>
              <a:ext uri="{FF2B5EF4-FFF2-40B4-BE49-F238E27FC236}">
                <a16:creationId xmlns:a16="http://schemas.microsoft.com/office/drawing/2014/main" id="{4D517C4E-3B12-8644-AD84-9D94EA6DF7DD}"/>
              </a:ext>
            </a:extLst>
          </p:cNvPr>
          <p:cNvSpPr/>
          <p:nvPr/>
        </p:nvSpPr>
        <p:spPr>
          <a:xfrm rot="5400000">
            <a:off x="5306616" y="3251417"/>
            <a:ext cx="278988" cy="3924300"/>
          </a:xfrm>
          <a:prstGeom prst="leftBrace">
            <a:avLst/>
          </a:prstGeom>
          <a:ln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36DC3049-55CC-6F41-8732-1C7BAD33D929}"/>
              </a:ext>
            </a:extLst>
          </p:cNvPr>
          <p:cNvCxnSpPr>
            <a:cxnSpLocks/>
            <a:stCxn id="27" idx="1"/>
            <a:endCxn id="29" idx="1"/>
          </p:cNvCxnSpPr>
          <p:nvPr/>
        </p:nvCxnSpPr>
        <p:spPr>
          <a:xfrm rot="16200000" flipH="1">
            <a:off x="4325747" y="3953710"/>
            <a:ext cx="1702388" cy="538337"/>
          </a:xfrm>
          <a:prstGeom prst="bentConnector5">
            <a:avLst>
              <a:gd name="adj1" fmla="val 2089"/>
              <a:gd name="adj2" fmla="val -185353"/>
              <a:gd name="adj3" fmla="val 86572"/>
            </a:avLst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4" name="Elbow Connector 33">
            <a:extLst>
              <a:ext uri="{FF2B5EF4-FFF2-40B4-BE49-F238E27FC236}">
                <a16:creationId xmlns:a16="http://schemas.microsoft.com/office/drawing/2014/main" id="{F1E2D527-66E2-5148-AC01-90283F98A0A2}"/>
              </a:ext>
            </a:extLst>
          </p:cNvPr>
          <p:cNvCxnSpPr>
            <a:cxnSpLocks/>
            <a:stCxn id="28" idx="1"/>
            <a:endCxn id="29" idx="1"/>
          </p:cNvCxnSpPr>
          <p:nvPr/>
        </p:nvCxnSpPr>
        <p:spPr>
          <a:xfrm rot="5400000">
            <a:off x="7318991" y="2593148"/>
            <a:ext cx="608044" cy="4353806"/>
          </a:xfrm>
          <a:prstGeom prst="bentConnector5">
            <a:avLst>
              <a:gd name="adj1" fmla="val 37596"/>
              <a:gd name="adj2" fmla="val 50000"/>
              <a:gd name="adj3" fmla="val 62404"/>
            </a:avLst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E5F08FB2-4658-A54A-A0B3-5C13462DC3A9}"/>
              </a:ext>
            </a:extLst>
          </p:cNvPr>
          <p:cNvSpPr txBox="1"/>
          <p:nvPr/>
        </p:nvSpPr>
        <p:spPr>
          <a:xfrm>
            <a:off x="3277152" y="4889406"/>
            <a:ext cx="1935145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Grouping Terms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26CD7F00-C0A3-2842-B474-D2987E4167E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87635" y="5636572"/>
            <a:ext cx="3644900" cy="45720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485E75A7-BEF1-9E4D-A148-C59B2C628EE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3456" y="5366405"/>
            <a:ext cx="2400300" cy="1016000"/>
          </a:xfrm>
          <a:prstGeom prst="rect">
            <a:avLst/>
          </a:prstGeom>
        </p:spPr>
      </p:pic>
      <p:sp>
        <p:nvSpPr>
          <p:cNvPr id="43" name="Double Bracket 42">
            <a:extLst>
              <a:ext uri="{FF2B5EF4-FFF2-40B4-BE49-F238E27FC236}">
                <a16:creationId xmlns:a16="http://schemas.microsoft.com/office/drawing/2014/main" id="{495BDB2D-5544-5145-A9F0-8FE83700B57C}"/>
              </a:ext>
            </a:extLst>
          </p:cNvPr>
          <p:cNvSpPr/>
          <p:nvPr/>
        </p:nvSpPr>
        <p:spPr>
          <a:xfrm>
            <a:off x="3277152" y="5268827"/>
            <a:ext cx="7964604" cy="1219528"/>
          </a:xfrm>
          <a:prstGeom prst="bracketPair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Left Brace 43">
            <a:extLst>
              <a:ext uri="{FF2B5EF4-FFF2-40B4-BE49-F238E27FC236}">
                <a16:creationId xmlns:a16="http://schemas.microsoft.com/office/drawing/2014/main" id="{AE1966CF-54FF-1E49-9A99-97675F6EB00E}"/>
              </a:ext>
            </a:extLst>
          </p:cNvPr>
          <p:cNvSpPr/>
          <p:nvPr/>
        </p:nvSpPr>
        <p:spPr>
          <a:xfrm rot="16200000">
            <a:off x="5739223" y="2685604"/>
            <a:ext cx="334632" cy="3403728"/>
          </a:xfrm>
          <a:prstGeom prst="leftBrace">
            <a:avLst/>
          </a:prstGeom>
          <a:ln>
            <a:solidFill>
              <a:srgbClr val="00B0F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Left Brace 48">
            <a:extLst>
              <a:ext uri="{FF2B5EF4-FFF2-40B4-BE49-F238E27FC236}">
                <a16:creationId xmlns:a16="http://schemas.microsoft.com/office/drawing/2014/main" id="{45F10E6F-8BB1-7443-AC9E-6A6C4FA484DC}"/>
              </a:ext>
            </a:extLst>
          </p:cNvPr>
          <p:cNvSpPr/>
          <p:nvPr/>
        </p:nvSpPr>
        <p:spPr>
          <a:xfrm rot="5400000">
            <a:off x="9292783" y="3796820"/>
            <a:ext cx="309207" cy="3370295"/>
          </a:xfrm>
          <a:prstGeom prst="leftBrace">
            <a:avLst/>
          </a:prstGeom>
          <a:ln>
            <a:solidFill>
              <a:srgbClr val="00B0F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1" name="Elbow Connector 50">
            <a:extLst>
              <a:ext uri="{FF2B5EF4-FFF2-40B4-BE49-F238E27FC236}">
                <a16:creationId xmlns:a16="http://schemas.microsoft.com/office/drawing/2014/main" id="{59E51FE4-DD6F-6242-BF4B-E6C81023E2E7}"/>
              </a:ext>
            </a:extLst>
          </p:cNvPr>
          <p:cNvCxnSpPr>
            <a:cxnSpLocks/>
            <a:stCxn id="44" idx="1"/>
            <a:endCxn id="49" idx="1"/>
          </p:cNvCxnSpPr>
          <p:nvPr/>
        </p:nvCxnSpPr>
        <p:spPr>
          <a:xfrm rot="16200000" flipH="1">
            <a:off x="7290672" y="3170650"/>
            <a:ext cx="772580" cy="3540847"/>
          </a:xfrm>
          <a:prstGeom prst="bentConnector5">
            <a:avLst>
              <a:gd name="adj1" fmla="val 29589"/>
              <a:gd name="adj2" fmla="val 50180"/>
              <a:gd name="adj3" fmla="val 70411"/>
            </a:avLst>
          </a:prstGeom>
          <a:ln>
            <a:solidFill>
              <a:srgbClr val="00B0F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C081A841-7950-1D48-8988-7FC080BE9E55}"/>
              </a:ext>
            </a:extLst>
          </p:cNvPr>
          <p:cNvSpPr txBox="1"/>
          <p:nvPr/>
        </p:nvSpPr>
        <p:spPr>
          <a:xfrm>
            <a:off x="8693417" y="5168395"/>
            <a:ext cx="1718740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Copy &amp; Paste</a:t>
            </a:r>
          </a:p>
        </p:txBody>
      </p:sp>
    </p:spTree>
    <p:extLst>
      <p:ext uri="{BB962C8B-B14F-4D97-AF65-F5344CB8AC3E}">
        <p14:creationId xmlns:p14="http://schemas.microsoft.com/office/powerpoint/2010/main" val="364465952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1" grpId="0"/>
      <p:bldP spid="22" grpId="0" animBg="1"/>
      <p:bldP spid="27" grpId="0" animBg="1"/>
      <p:bldP spid="28" grpId="0" animBg="1"/>
      <p:bldP spid="29" grpId="0" animBg="1"/>
      <p:bldP spid="40" grpId="0"/>
      <p:bldP spid="43" grpId="0" animBg="1"/>
      <p:bldP spid="44" grpId="0" animBg="1"/>
      <p:bldP spid="49" grpId="0" animBg="1"/>
      <p:bldP spid="54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ounded Rectangular Callout 30">
            <a:extLst>
              <a:ext uri="{FF2B5EF4-FFF2-40B4-BE49-F238E27FC236}">
                <a16:creationId xmlns:a16="http://schemas.microsoft.com/office/drawing/2014/main" id="{E0C01BB6-ACAC-8849-8FC2-B1C39EDB0D63}"/>
              </a:ext>
            </a:extLst>
          </p:cNvPr>
          <p:cNvSpPr/>
          <p:nvPr/>
        </p:nvSpPr>
        <p:spPr>
          <a:xfrm>
            <a:off x="3743864" y="434481"/>
            <a:ext cx="3727764" cy="1241888"/>
          </a:xfrm>
          <a:prstGeom prst="wedgeRoundRectCallout">
            <a:avLst>
              <a:gd name="adj1" fmla="val -40036"/>
              <a:gd name="adj2" fmla="val 82890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A5F9398-69B3-0B4E-A82B-8086B4AB1C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9187" y="526226"/>
            <a:ext cx="3924300" cy="110490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26CD7F00-C0A3-2842-B474-D2987E4167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7635" y="802226"/>
            <a:ext cx="3644900" cy="45720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485E75A7-BEF1-9E4D-A148-C59B2C628E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456" y="532059"/>
            <a:ext cx="2400300" cy="1016000"/>
          </a:xfrm>
          <a:prstGeom prst="rect">
            <a:avLst/>
          </a:prstGeom>
        </p:spPr>
      </p:pic>
      <p:sp>
        <p:nvSpPr>
          <p:cNvPr id="43" name="Double Bracket 42">
            <a:extLst>
              <a:ext uri="{FF2B5EF4-FFF2-40B4-BE49-F238E27FC236}">
                <a16:creationId xmlns:a16="http://schemas.microsoft.com/office/drawing/2014/main" id="{495BDB2D-5544-5145-A9F0-8FE83700B57C}"/>
              </a:ext>
            </a:extLst>
          </p:cNvPr>
          <p:cNvSpPr/>
          <p:nvPr/>
        </p:nvSpPr>
        <p:spPr>
          <a:xfrm>
            <a:off x="3277152" y="434481"/>
            <a:ext cx="7964604" cy="1219528"/>
          </a:xfrm>
          <a:prstGeom prst="bracketPair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E4837950-67C5-D940-A7BF-2E2716B5BCF4}"/>
              </a:ext>
            </a:extLst>
          </p:cNvPr>
          <p:cNvSpPr/>
          <p:nvPr/>
        </p:nvSpPr>
        <p:spPr>
          <a:xfrm>
            <a:off x="10351895" y="3497152"/>
            <a:ext cx="1514336" cy="765084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27A107A8-E57E-2A4A-B6C2-080E395D14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7184" y="2147490"/>
            <a:ext cx="3073400" cy="3810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6B2036FB-4E1A-1C40-A6D9-B200BC0242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79725" y="2856471"/>
            <a:ext cx="3073400" cy="38100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F65DC9F7-4E5E-8148-AC81-3F1B31AEC1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4932" y="2064444"/>
            <a:ext cx="3987800" cy="123190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63316609-D1C6-0748-8FEF-5F558D8EFB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5362" y="3446132"/>
            <a:ext cx="5143500" cy="93980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38BECFB3-7964-CB48-9CC0-25558CD3949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51409" y="3625546"/>
            <a:ext cx="3378200" cy="52070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8D6A00E6-B437-4B47-BF40-6A4EAFBC97D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60612" y="3625546"/>
            <a:ext cx="1778000" cy="469900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6A0C436E-4834-3B49-8924-DF1A9464C06E}"/>
              </a:ext>
            </a:extLst>
          </p:cNvPr>
          <p:cNvSpPr txBox="1"/>
          <p:nvPr/>
        </p:nvSpPr>
        <p:spPr>
          <a:xfrm>
            <a:off x="764975" y="3440880"/>
            <a:ext cx="622286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1"/>
                </a:solidFill>
              </a:rPr>
              <a:t>Alg.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D9ECBEC-90D3-6040-A50D-D5BCF2908006}"/>
              </a:ext>
            </a:extLst>
          </p:cNvPr>
          <p:cNvSpPr txBox="1"/>
          <p:nvPr/>
        </p:nvSpPr>
        <p:spPr>
          <a:xfrm>
            <a:off x="6162526" y="3408326"/>
            <a:ext cx="622286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1"/>
                </a:solidFill>
              </a:rPr>
              <a:t>Alg.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20B52B6-BA16-A742-BB1D-72F3EC259171}"/>
              </a:ext>
            </a:extLst>
          </p:cNvPr>
          <p:cNvSpPr txBox="1"/>
          <p:nvPr/>
        </p:nvSpPr>
        <p:spPr>
          <a:xfrm>
            <a:off x="9729609" y="3421650"/>
            <a:ext cx="622286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Alg.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909280C7-B436-114F-A09A-44AAEFBDC5D0}"/>
              </a:ext>
            </a:extLst>
          </p:cNvPr>
          <p:cNvGrpSpPr/>
          <p:nvPr/>
        </p:nvGrpSpPr>
        <p:grpSpPr>
          <a:xfrm>
            <a:off x="7681992" y="1472155"/>
            <a:ext cx="4434538" cy="1198590"/>
            <a:chOff x="8843339" y="4594237"/>
            <a:chExt cx="3109617" cy="840483"/>
          </a:xfrm>
        </p:grpSpPr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CF8935B9-55A2-AB46-B1F0-EB6592DCBDA9}"/>
                </a:ext>
              </a:extLst>
            </p:cNvPr>
            <p:cNvGrpSpPr/>
            <p:nvPr/>
          </p:nvGrpSpPr>
          <p:grpSpPr>
            <a:xfrm>
              <a:off x="8843339" y="4804313"/>
              <a:ext cx="3109617" cy="630407"/>
              <a:chOff x="8843339" y="4804313"/>
              <a:chExt cx="3109617" cy="630407"/>
            </a:xfrm>
          </p:grpSpPr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B107B5B0-0E73-C247-B45B-619AF41BFD1A}"/>
                  </a:ext>
                </a:extLst>
              </p:cNvPr>
              <p:cNvSpPr/>
              <p:nvPr/>
            </p:nvSpPr>
            <p:spPr>
              <a:xfrm>
                <a:off x="8843339" y="4804313"/>
                <a:ext cx="3109617" cy="630407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BD4F40CC-57BA-B047-803A-BFB2B7C6E63E}"/>
                  </a:ext>
                </a:extLst>
              </p:cNvPr>
              <p:cNvGrpSpPr/>
              <p:nvPr/>
            </p:nvGrpSpPr>
            <p:grpSpPr>
              <a:xfrm>
                <a:off x="9014463" y="4900524"/>
                <a:ext cx="2751483" cy="457230"/>
                <a:chOff x="6071250" y="7569099"/>
                <a:chExt cx="6343280" cy="1054100"/>
              </a:xfrm>
            </p:grpSpPr>
            <p:pic>
              <p:nvPicPr>
                <p:cNvPr id="58" name="Picture 57">
                  <a:extLst>
                    <a:ext uri="{FF2B5EF4-FFF2-40B4-BE49-F238E27FC236}">
                      <a16:creationId xmlns:a16="http://schemas.microsoft.com/office/drawing/2014/main" id="{86DC46AE-5089-3449-8207-D2E108C3F82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236230" y="7569099"/>
                  <a:ext cx="4178300" cy="1054100"/>
                </a:xfrm>
                <a:prstGeom prst="rect">
                  <a:avLst/>
                </a:prstGeom>
              </p:spPr>
            </p:pic>
            <p:pic>
              <p:nvPicPr>
                <p:cNvPr id="59" name="Picture 58">
                  <a:extLst>
                    <a:ext uri="{FF2B5EF4-FFF2-40B4-BE49-F238E27FC236}">
                      <a16:creationId xmlns:a16="http://schemas.microsoft.com/office/drawing/2014/main" id="{30D1AA98-0994-5641-BE04-5F9885CD925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071250" y="7808320"/>
                  <a:ext cx="1981200" cy="520700"/>
                </a:xfrm>
                <a:prstGeom prst="rect">
                  <a:avLst/>
                </a:prstGeom>
              </p:spPr>
            </p:pic>
          </p:grpSp>
        </p:grp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E15F21A1-AD06-3642-B76A-8C4271ED506E}"/>
                </a:ext>
              </a:extLst>
            </p:cNvPr>
            <p:cNvSpPr txBox="1"/>
            <p:nvPr/>
          </p:nvSpPr>
          <p:spPr>
            <a:xfrm>
              <a:off x="8843339" y="4594237"/>
              <a:ext cx="1596370" cy="201895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lang="en-US" dirty="0"/>
                <a:t>Definition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8504642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0" grpId="0" animBg="1"/>
      <p:bldP spid="45" grpId="0"/>
      <p:bldP spid="46" grpId="0"/>
      <p:bldP spid="4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Training</a:t>
            </a:r>
            <a:r>
              <a:rPr lang="en-US" dirty="0"/>
              <a:t> vs </a:t>
            </a:r>
            <a:r>
              <a:rPr lang="en-US" b="1" dirty="0"/>
              <a:t>Test</a:t>
            </a:r>
            <a:r>
              <a:rPr lang="en-US" dirty="0"/>
              <a:t> Error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2885948" y="1886940"/>
            <a:ext cx="0" cy="4046706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>
            <a:off x="2574663" y="5602905"/>
            <a:ext cx="749354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292084" y="5602905"/>
            <a:ext cx="5161991" cy="707886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4000" dirty="0"/>
              <a:t>Model </a:t>
            </a:r>
            <a:r>
              <a:rPr lang="en-US" sz="4000"/>
              <a:t>“complexity”</a:t>
            </a:r>
          </a:p>
        </p:txBody>
      </p:sp>
      <p:sp>
        <p:nvSpPr>
          <p:cNvPr id="8" name="TextBox 7"/>
          <p:cNvSpPr txBox="1"/>
          <p:nvPr/>
        </p:nvSpPr>
        <p:spPr>
          <a:xfrm rot="16200000">
            <a:off x="1747024" y="3390980"/>
            <a:ext cx="1258678" cy="707886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4000" dirty="0"/>
              <a:t>Error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3197234" y="2246864"/>
            <a:ext cx="6839854" cy="2918298"/>
            <a:chOff x="3197234" y="2246864"/>
            <a:chExt cx="6839854" cy="2918298"/>
          </a:xfrm>
        </p:grpSpPr>
        <p:sp>
          <p:nvSpPr>
            <p:cNvPr id="9" name="Freeform 8"/>
            <p:cNvSpPr/>
            <p:nvPr/>
          </p:nvSpPr>
          <p:spPr>
            <a:xfrm>
              <a:off x="3197234" y="2246864"/>
              <a:ext cx="6556443" cy="2918298"/>
            </a:xfrm>
            <a:custGeom>
              <a:avLst/>
              <a:gdLst>
                <a:gd name="connsiteX0" fmla="*/ 92234 w 6648677"/>
                <a:gd name="connsiteY0" fmla="*/ 0 h 2918298"/>
                <a:gd name="connsiteX1" fmla="*/ 909358 w 6648677"/>
                <a:gd name="connsiteY1" fmla="*/ 1906621 h 2918298"/>
                <a:gd name="connsiteX2" fmla="*/ 6648677 w 6648677"/>
                <a:gd name="connsiteY2" fmla="*/ 2918298 h 2918298"/>
                <a:gd name="connsiteX0" fmla="*/ 11848 w 6568291"/>
                <a:gd name="connsiteY0" fmla="*/ 0 h 2918298"/>
                <a:gd name="connsiteX1" fmla="*/ 2054657 w 6568291"/>
                <a:gd name="connsiteY1" fmla="*/ 2178995 h 2918298"/>
                <a:gd name="connsiteX2" fmla="*/ 6568291 w 6568291"/>
                <a:gd name="connsiteY2" fmla="*/ 2918298 h 2918298"/>
                <a:gd name="connsiteX0" fmla="*/ 0 w 6556443"/>
                <a:gd name="connsiteY0" fmla="*/ 0 h 2918298"/>
                <a:gd name="connsiteX1" fmla="*/ 2042809 w 6556443"/>
                <a:gd name="connsiteY1" fmla="*/ 2178995 h 2918298"/>
                <a:gd name="connsiteX2" fmla="*/ 6556443 w 6556443"/>
                <a:gd name="connsiteY2" fmla="*/ 2918298 h 2918298"/>
                <a:gd name="connsiteX0" fmla="*/ 0 w 6556443"/>
                <a:gd name="connsiteY0" fmla="*/ 0 h 2918298"/>
                <a:gd name="connsiteX1" fmla="*/ 6556443 w 6556443"/>
                <a:gd name="connsiteY1" fmla="*/ 2918298 h 2918298"/>
                <a:gd name="connsiteX0" fmla="*/ 0 w 6556443"/>
                <a:gd name="connsiteY0" fmla="*/ 0 h 2918298"/>
                <a:gd name="connsiteX1" fmla="*/ 6556443 w 6556443"/>
                <a:gd name="connsiteY1" fmla="*/ 2918298 h 2918298"/>
                <a:gd name="connsiteX0" fmla="*/ 0 w 6556443"/>
                <a:gd name="connsiteY0" fmla="*/ 0 h 2918298"/>
                <a:gd name="connsiteX1" fmla="*/ 6556443 w 6556443"/>
                <a:gd name="connsiteY1" fmla="*/ 2918298 h 2918298"/>
                <a:gd name="connsiteX0" fmla="*/ 0 w 6556443"/>
                <a:gd name="connsiteY0" fmla="*/ 0 h 2918298"/>
                <a:gd name="connsiteX1" fmla="*/ 6556443 w 6556443"/>
                <a:gd name="connsiteY1" fmla="*/ 2918298 h 2918298"/>
                <a:gd name="connsiteX0" fmla="*/ 0 w 6556443"/>
                <a:gd name="connsiteY0" fmla="*/ 0 h 2918298"/>
                <a:gd name="connsiteX1" fmla="*/ 6556443 w 6556443"/>
                <a:gd name="connsiteY1" fmla="*/ 2918298 h 2918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6443" h="2918298">
                  <a:moveTo>
                    <a:pt x="0" y="0"/>
                  </a:moveTo>
                  <a:cubicBezTo>
                    <a:pt x="1854740" y="1984443"/>
                    <a:pt x="1822315" y="2412459"/>
                    <a:pt x="6556443" y="2918298"/>
                  </a:cubicBezTo>
                </a:path>
              </a:pathLst>
            </a:custGeom>
            <a:noFill/>
            <a:ln w="53975"/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 rot="411426">
              <a:off x="7042357" y="4433433"/>
              <a:ext cx="2994731" cy="646331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3600" dirty="0">
                  <a:solidFill>
                    <a:schemeClr val="accent5"/>
                  </a:solidFill>
                </a:rPr>
                <a:t>Training Error</a:t>
              </a: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3508519" y="2155321"/>
            <a:ext cx="6556443" cy="1754972"/>
            <a:chOff x="3508519" y="2155321"/>
            <a:chExt cx="6556443" cy="1754972"/>
          </a:xfrm>
        </p:grpSpPr>
        <p:sp>
          <p:nvSpPr>
            <p:cNvPr id="10" name="Freeform 9"/>
            <p:cNvSpPr/>
            <p:nvPr/>
          </p:nvSpPr>
          <p:spPr>
            <a:xfrm>
              <a:off x="3508519" y="2155321"/>
              <a:ext cx="6556443" cy="1754972"/>
            </a:xfrm>
            <a:custGeom>
              <a:avLst/>
              <a:gdLst>
                <a:gd name="connsiteX0" fmla="*/ 92234 w 6648677"/>
                <a:gd name="connsiteY0" fmla="*/ 0 h 2918298"/>
                <a:gd name="connsiteX1" fmla="*/ 909358 w 6648677"/>
                <a:gd name="connsiteY1" fmla="*/ 1906621 h 2918298"/>
                <a:gd name="connsiteX2" fmla="*/ 6648677 w 6648677"/>
                <a:gd name="connsiteY2" fmla="*/ 2918298 h 2918298"/>
                <a:gd name="connsiteX0" fmla="*/ 11848 w 6568291"/>
                <a:gd name="connsiteY0" fmla="*/ 0 h 2918298"/>
                <a:gd name="connsiteX1" fmla="*/ 2054657 w 6568291"/>
                <a:gd name="connsiteY1" fmla="*/ 2178995 h 2918298"/>
                <a:gd name="connsiteX2" fmla="*/ 6568291 w 6568291"/>
                <a:gd name="connsiteY2" fmla="*/ 2918298 h 2918298"/>
                <a:gd name="connsiteX0" fmla="*/ 0 w 6556443"/>
                <a:gd name="connsiteY0" fmla="*/ 0 h 2918298"/>
                <a:gd name="connsiteX1" fmla="*/ 2042809 w 6556443"/>
                <a:gd name="connsiteY1" fmla="*/ 2178995 h 2918298"/>
                <a:gd name="connsiteX2" fmla="*/ 6556443 w 6556443"/>
                <a:gd name="connsiteY2" fmla="*/ 2918298 h 2918298"/>
                <a:gd name="connsiteX0" fmla="*/ 0 w 6556443"/>
                <a:gd name="connsiteY0" fmla="*/ 0 h 2918298"/>
                <a:gd name="connsiteX1" fmla="*/ 6556443 w 6556443"/>
                <a:gd name="connsiteY1" fmla="*/ 2918298 h 2918298"/>
                <a:gd name="connsiteX0" fmla="*/ 0 w 6556443"/>
                <a:gd name="connsiteY0" fmla="*/ 0 h 2918298"/>
                <a:gd name="connsiteX1" fmla="*/ 6556443 w 6556443"/>
                <a:gd name="connsiteY1" fmla="*/ 2918298 h 2918298"/>
                <a:gd name="connsiteX0" fmla="*/ 0 w 6556443"/>
                <a:gd name="connsiteY0" fmla="*/ 0 h 2918298"/>
                <a:gd name="connsiteX1" fmla="*/ 6556443 w 6556443"/>
                <a:gd name="connsiteY1" fmla="*/ 2918298 h 2918298"/>
                <a:gd name="connsiteX0" fmla="*/ 0 w 6556443"/>
                <a:gd name="connsiteY0" fmla="*/ 0 h 2918298"/>
                <a:gd name="connsiteX1" fmla="*/ 6556443 w 6556443"/>
                <a:gd name="connsiteY1" fmla="*/ 2918298 h 2918298"/>
                <a:gd name="connsiteX0" fmla="*/ 0 w 6556443"/>
                <a:gd name="connsiteY0" fmla="*/ 0 h 2918298"/>
                <a:gd name="connsiteX1" fmla="*/ 6556443 w 6556443"/>
                <a:gd name="connsiteY1" fmla="*/ 2918298 h 2918298"/>
                <a:gd name="connsiteX0" fmla="*/ 0 w 6556443"/>
                <a:gd name="connsiteY0" fmla="*/ 0 h 979386"/>
                <a:gd name="connsiteX1" fmla="*/ 6556443 w 6556443"/>
                <a:gd name="connsiteY1" fmla="*/ 758757 h 979386"/>
                <a:gd name="connsiteX0" fmla="*/ 0 w 6556443"/>
                <a:gd name="connsiteY0" fmla="*/ 0 h 1754972"/>
                <a:gd name="connsiteX1" fmla="*/ 6556443 w 6556443"/>
                <a:gd name="connsiteY1" fmla="*/ 758757 h 1754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6443" h="1754972">
                  <a:moveTo>
                    <a:pt x="0" y="0"/>
                  </a:moveTo>
                  <a:cubicBezTo>
                    <a:pt x="1854740" y="1984443"/>
                    <a:pt x="3437106" y="2354093"/>
                    <a:pt x="6556443" y="758757"/>
                  </a:cubicBezTo>
                </a:path>
              </a:pathLst>
            </a:custGeom>
            <a:noFill/>
            <a:ln w="539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 rot="20267924">
              <a:off x="7602828" y="2723020"/>
              <a:ext cx="2324675" cy="707886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solidFill>
                    <a:schemeClr val="accent2"/>
                  </a:solidFill>
                </a:rPr>
                <a:t>Test Error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970280" y="1674694"/>
            <a:ext cx="1354858" cy="3869845"/>
            <a:chOff x="5970280" y="1674694"/>
            <a:chExt cx="1354858" cy="3869845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6767285" y="1674694"/>
              <a:ext cx="0" cy="3869845"/>
            </a:xfrm>
            <a:prstGeom prst="line">
              <a:avLst/>
            </a:prstGeom>
            <a:ln>
              <a:prstDash val="sysDash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5970280" y="2848141"/>
              <a:ext cx="1354858" cy="523220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accent4">
                      <a:lumMod val="50000"/>
                    </a:schemeClr>
                  </a:solidFill>
                </a:rPr>
                <a:t>Best Fit</a:t>
              </a: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6897926" y="1743084"/>
            <a:ext cx="2449710" cy="52322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800" dirty="0"/>
              <a:t>Overfitting </a:t>
            </a:r>
            <a:r>
              <a:rPr lang="en-US" sz="2800" dirty="0">
                <a:sym typeface="Wingdings"/>
              </a:rPr>
              <a:t></a:t>
            </a:r>
            <a:endParaRPr lang="en-US" sz="2800" dirty="0"/>
          </a:p>
        </p:txBody>
      </p:sp>
      <p:sp>
        <p:nvSpPr>
          <p:cNvPr id="16" name="TextBox 15"/>
          <p:cNvSpPr txBox="1"/>
          <p:nvPr/>
        </p:nvSpPr>
        <p:spPr>
          <a:xfrm>
            <a:off x="3938281" y="1743084"/>
            <a:ext cx="2738250" cy="52322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800" dirty="0">
                <a:sym typeface="Wingdings"/>
              </a:rPr>
              <a:t> </a:t>
            </a:r>
            <a:r>
              <a:rPr lang="en-US" sz="2800" dirty="0" err="1">
                <a:sym typeface="Wingdings"/>
              </a:rPr>
              <a:t>Underfitting</a:t>
            </a:r>
            <a:endParaRPr lang="en-US" sz="2800" dirty="0"/>
          </a:p>
        </p:txBody>
      </p:sp>
      <p:sp>
        <p:nvSpPr>
          <p:cNvPr id="18" name="TextBox 17"/>
          <p:cNvSpPr txBox="1"/>
          <p:nvPr/>
        </p:nvSpPr>
        <p:spPr>
          <a:xfrm>
            <a:off x="5260520" y="6222971"/>
            <a:ext cx="3052439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/>
              <a:t>(e.g., number </a:t>
            </a:r>
            <a:r>
              <a:rPr lang="en-US" dirty="0"/>
              <a:t>of features)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B548484-C0B0-F440-87E1-362DCF8109F9}"/>
              </a:ext>
            </a:extLst>
          </p:cNvPr>
          <p:cNvSpPr txBox="1"/>
          <p:nvPr/>
        </p:nvSpPr>
        <p:spPr>
          <a:xfrm>
            <a:off x="7117611" y="285188"/>
            <a:ext cx="4557050" cy="1147864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lIns="182880" rIns="182880" rtlCol="0" anchor="ctr">
            <a:noAutofit/>
          </a:bodyPr>
          <a:lstStyle/>
          <a:p>
            <a:r>
              <a:rPr lang="en-US" sz="2400" b="1" dirty="0"/>
              <a:t>Training error</a:t>
            </a:r>
            <a:r>
              <a:rPr lang="en-US" sz="2400" dirty="0"/>
              <a:t> typically </a:t>
            </a:r>
            <a:br>
              <a:rPr lang="en-US" sz="2400" dirty="0"/>
            </a:br>
            <a:r>
              <a:rPr lang="en-US" sz="2400" i="1" u="sng" dirty="0"/>
              <a:t>under estimates</a:t>
            </a:r>
            <a:r>
              <a:rPr lang="en-US" sz="2400" dirty="0"/>
              <a:t> </a:t>
            </a:r>
            <a:r>
              <a:rPr lang="en-US" sz="2400" b="1" dirty="0"/>
              <a:t>test error</a:t>
            </a:r>
            <a:r>
              <a:rPr lang="en-US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9081850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ounded Rectangular Callout 30">
            <a:extLst>
              <a:ext uri="{FF2B5EF4-FFF2-40B4-BE49-F238E27FC236}">
                <a16:creationId xmlns:a16="http://schemas.microsoft.com/office/drawing/2014/main" id="{E0C01BB6-ACAC-8849-8FC2-B1C39EDB0D63}"/>
              </a:ext>
            </a:extLst>
          </p:cNvPr>
          <p:cNvSpPr/>
          <p:nvPr/>
        </p:nvSpPr>
        <p:spPr>
          <a:xfrm>
            <a:off x="3743864" y="434481"/>
            <a:ext cx="3727764" cy="1241888"/>
          </a:xfrm>
          <a:prstGeom prst="wedgeRoundRectCallout">
            <a:avLst>
              <a:gd name="adj1" fmla="val 9023"/>
              <a:gd name="adj2" fmla="val 71562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A5F9398-69B3-0B4E-A82B-8086B4AB1C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9187" y="526226"/>
            <a:ext cx="3924300" cy="110490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26CD7F00-C0A3-2842-B474-D2987E4167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7635" y="802226"/>
            <a:ext cx="3644900" cy="45720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485E75A7-BEF1-9E4D-A148-C59B2C628E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456" y="532059"/>
            <a:ext cx="2400300" cy="1016000"/>
          </a:xfrm>
          <a:prstGeom prst="rect">
            <a:avLst/>
          </a:prstGeom>
        </p:spPr>
      </p:pic>
      <p:sp>
        <p:nvSpPr>
          <p:cNvPr id="43" name="Double Bracket 42">
            <a:extLst>
              <a:ext uri="{FF2B5EF4-FFF2-40B4-BE49-F238E27FC236}">
                <a16:creationId xmlns:a16="http://schemas.microsoft.com/office/drawing/2014/main" id="{495BDB2D-5544-5145-A9F0-8FE83700B57C}"/>
              </a:ext>
            </a:extLst>
          </p:cNvPr>
          <p:cNvSpPr/>
          <p:nvPr/>
        </p:nvSpPr>
        <p:spPr>
          <a:xfrm>
            <a:off x="3277152" y="434481"/>
            <a:ext cx="7964604" cy="1219528"/>
          </a:xfrm>
          <a:prstGeom prst="bracketPair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E4837950-67C5-D940-A7BF-2E2716B5BCF4}"/>
              </a:ext>
            </a:extLst>
          </p:cNvPr>
          <p:cNvSpPr/>
          <p:nvPr/>
        </p:nvSpPr>
        <p:spPr>
          <a:xfrm>
            <a:off x="5158006" y="1915702"/>
            <a:ext cx="1514336" cy="765084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8D6A00E6-B437-4B47-BF40-6A4EAFBC97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66723" y="2044096"/>
            <a:ext cx="1778000" cy="4699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1D0168B-9A41-9E47-9BD2-64C09A637848}"/>
              </a:ext>
            </a:extLst>
          </p:cNvPr>
          <p:cNvSpPr txBox="1"/>
          <p:nvPr/>
        </p:nvSpPr>
        <p:spPr>
          <a:xfrm>
            <a:off x="814498" y="3379627"/>
            <a:ext cx="5036956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4"/>
                </a:solidFill>
              </a:rPr>
              <a:t>A Linear mode of the </a:t>
            </a:r>
            <a:r>
              <a:rPr lang="en-US" sz="2400" b="1" u="sng" dirty="0">
                <a:solidFill>
                  <a:schemeClr val="accent4"/>
                </a:solidFill>
              </a:rPr>
              <a:t>“Log odds”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3EF426B-AE33-9740-901C-3116DA8FC528}"/>
              </a:ext>
            </a:extLst>
          </p:cNvPr>
          <p:cNvSpPr txBox="1"/>
          <p:nvPr/>
        </p:nvSpPr>
        <p:spPr>
          <a:xfrm>
            <a:off x="8326875" y="5490475"/>
            <a:ext cx="1317990" cy="4001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7030A0"/>
                </a:solidFill>
              </a:rPr>
              <a:t>Log odds</a:t>
            </a:r>
          </a:p>
        </p:txBody>
      </p:sp>
      <p:sp>
        <p:nvSpPr>
          <p:cNvPr id="15" name="Left Brace 14">
            <a:extLst>
              <a:ext uri="{FF2B5EF4-FFF2-40B4-BE49-F238E27FC236}">
                <a16:creationId xmlns:a16="http://schemas.microsoft.com/office/drawing/2014/main" id="{1D631E82-5E92-8E47-9235-13A8907F4BF3}"/>
              </a:ext>
            </a:extLst>
          </p:cNvPr>
          <p:cNvSpPr/>
          <p:nvPr/>
        </p:nvSpPr>
        <p:spPr>
          <a:xfrm rot="16200000">
            <a:off x="8780671" y="3722270"/>
            <a:ext cx="262673" cy="3459236"/>
          </a:xfrm>
          <a:prstGeom prst="leftBrac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F7F6FCA-9F3A-8C44-A887-4A4580A5A2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19826" y="4251056"/>
            <a:ext cx="9321800" cy="1104900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7627D932-CA7C-0A4B-BE3F-6A57E41FE02A}"/>
              </a:ext>
            </a:extLst>
          </p:cNvPr>
          <p:cNvSpPr txBox="1"/>
          <p:nvPr/>
        </p:nvSpPr>
        <p:spPr>
          <a:xfrm>
            <a:off x="5550927" y="5229282"/>
            <a:ext cx="973343" cy="707886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7030A0"/>
                </a:solidFill>
              </a:rPr>
              <a:t>Linear</a:t>
            </a:r>
            <a:br>
              <a:rPr lang="en-US" sz="2000" b="1" dirty="0">
                <a:solidFill>
                  <a:srgbClr val="7030A0"/>
                </a:solidFill>
              </a:rPr>
            </a:br>
            <a:r>
              <a:rPr lang="en-US" sz="2000" b="1" dirty="0">
                <a:solidFill>
                  <a:srgbClr val="7030A0"/>
                </a:solidFill>
              </a:rPr>
              <a:t>Model</a:t>
            </a:r>
          </a:p>
        </p:txBody>
      </p:sp>
      <p:sp>
        <p:nvSpPr>
          <p:cNvPr id="50" name="Left Brace 49">
            <a:extLst>
              <a:ext uri="{FF2B5EF4-FFF2-40B4-BE49-F238E27FC236}">
                <a16:creationId xmlns:a16="http://schemas.microsoft.com/office/drawing/2014/main" id="{31FAEFB2-22B6-6C4F-BA78-573C5139AF88}"/>
              </a:ext>
            </a:extLst>
          </p:cNvPr>
          <p:cNvSpPr/>
          <p:nvPr/>
        </p:nvSpPr>
        <p:spPr>
          <a:xfrm rot="16200000">
            <a:off x="5863306" y="4494390"/>
            <a:ext cx="348587" cy="1321398"/>
          </a:xfrm>
          <a:prstGeom prst="leftBrac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909280C7-B436-114F-A09A-44AAEFBDC5D0}"/>
              </a:ext>
            </a:extLst>
          </p:cNvPr>
          <p:cNvGrpSpPr/>
          <p:nvPr/>
        </p:nvGrpSpPr>
        <p:grpSpPr>
          <a:xfrm>
            <a:off x="7681992" y="1472155"/>
            <a:ext cx="4434538" cy="1198590"/>
            <a:chOff x="8843339" y="4594237"/>
            <a:chExt cx="3109617" cy="840483"/>
          </a:xfrm>
        </p:grpSpPr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CF8935B9-55A2-AB46-B1F0-EB6592DCBDA9}"/>
                </a:ext>
              </a:extLst>
            </p:cNvPr>
            <p:cNvGrpSpPr/>
            <p:nvPr/>
          </p:nvGrpSpPr>
          <p:grpSpPr>
            <a:xfrm>
              <a:off x="8843339" y="4804313"/>
              <a:ext cx="3109617" cy="630407"/>
              <a:chOff x="8843339" y="4804313"/>
              <a:chExt cx="3109617" cy="630407"/>
            </a:xfrm>
          </p:grpSpPr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B107B5B0-0E73-C247-B45B-619AF41BFD1A}"/>
                  </a:ext>
                </a:extLst>
              </p:cNvPr>
              <p:cNvSpPr/>
              <p:nvPr/>
            </p:nvSpPr>
            <p:spPr>
              <a:xfrm>
                <a:off x="8843339" y="4804313"/>
                <a:ext cx="3109617" cy="630407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BD4F40CC-57BA-B047-803A-BFB2B7C6E63E}"/>
                  </a:ext>
                </a:extLst>
              </p:cNvPr>
              <p:cNvGrpSpPr/>
              <p:nvPr/>
            </p:nvGrpSpPr>
            <p:grpSpPr>
              <a:xfrm>
                <a:off x="9014463" y="4900524"/>
                <a:ext cx="2751483" cy="457230"/>
                <a:chOff x="6071250" y="7569099"/>
                <a:chExt cx="6343280" cy="1054100"/>
              </a:xfrm>
            </p:grpSpPr>
            <p:pic>
              <p:nvPicPr>
                <p:cNvPr id="58" name="Picture 57">
                  <a:extLst>
                    <a:ext uri="{FF2B5EF4-FFF2-40B4-BE49-F238E27FC236}">
                      <a16:creationId xmlns:a16="http://schemas.microsoft.com/office/drawing/2014/main" id="{86DC46AE-5089-3449-8207-D2E108C3F82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236230" y="7569099"/>
                  <a:ext cx="4178300" cy="1054100"/>
                </a:xfrm>
                <a:prstGeom prst="rect">
                  <a:avLst/>
                </a:prstGeom>
              </p:spPr>
            </p:pic>
            <p:pic>
              <p:nvPicPr>
                <p:cNvPr id="59" name="Picture 58">
                  <a:extLst>
                    <a:ext uri="{FF2B5EF4-FFF2-40B4-BE49-F238E27FC236}">
                      <a16:creationId xmlns:a16="http://schemas.microsoft.com/office/drawing/2014/main" id="{30D1AA98-0994-5641-BE04-5F9885CD925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071250" y="7808320"/>
                  <a:ext cx="1981200" cy="520700"/>
                </a:xfrm>
                <a:prstGeom prst="rect">
                  <a:avLst/>
                </a:prstGeom>
              </p:spPr>
            </p:pic>
          </p:grpSp>
        </p:grp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E15F21A1-AD06-3642-B76A-8C4271ED506E}"/>
                </a:ext>
              </a:extLst>
            </p:cNvPr>
            <p:cNvSpPr txBox="1"/>
            <p:nvPr/>
          </p:nvSpPr>
          <p:spPr>
            <a:xfrm>
              <a:off x="8843339" y="4594237"/>
              <a:ext cx="1596370" cy="201895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lang="en-US" dirty="0"/>
                <a:t>Definition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211875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  <p:bldP spid="15" grpId="0" animBg="1"/>
      <p:bldP spid="48" grpId="0"/>
      <p:bldP spid="50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A1D0168B-9A41-9E47-9BD2-64C09A637848}"/>
              </a:ext>
            </a:extLst>
          </p:cNvPr>
          <p:cNvSpPr txBox="1"/>
          <p:nvPr/>
        </p:nvSpPr>
        <p:spPr>
          <a:xfrm>
            <a:off x="570791" y="555367"/>
            <a:ext cx="5036956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4"/>
                </a:solidFill>
              </a:rPr>
              <a:t>A Linear mode of the </a:t>
            </a:r>
            <a:r>
              <a:rPr lang="en-US" sz="2400" b="1" u="sng" dirty="0">
                <a:solidFill>
                  <a:schemeClr val="accent4"/>
                </a:solidFill>
              </a:rPr>
              <a:t>“Log odds”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3EF426B-AE33-9740-901C-3116DA8FC528}"/>
              </a:ext>
            </a:extLst>
          </p:cNvPr>
          <p:cNvSpPr txBox="1"/>
          <p:nvPr/>
        </p:nvSpPr>
        <p:spPr>
          <a:xfrm>
            <a:off x="8083168" y="2349689"/>
            <a:ext cx="1317990" cy="4001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7030A0"/>
                </a:solidFill>
              </a:rPr>
              <a:t>Log odds</a:t>
            </a:r>
          </a:p>
        </p:txBody>
      </p:sp>
      <p:sp>
        <p:nvSpPr>
          <p:cNvPr id="15" name="Left Brace 14">
            <a:extLst>
              <a:ext uri="{FF2B5EF4-FFF2-40B4-BE49-F238E27FC236}">
                <a16:creationId xmlns:a16="http://schemas.microsoft.com/office/drawing/2014/main" id="{1D631E82-5E92-8E47-9235-13A8907F4BF3}"/>
              </a:ext>
            </a:extLst>
          </p:cNvPr>
          <p:cNvSpPr/>
          <p:nvPr/>
        </p:nvSpPr>
        <p:spPr>
          <a:xfrm rot="16200000">
            <a:off x="8536964" y="581484"/>
            <a:ext cx="262673" cy="3459236"/>
          </a:xfrm>
          <a:prstGeom prst="leftBrac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F7F6FCA-9F3A-8C44-A887-4A4580A5A2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119" y="1110270"/>
            <a:ext cx="9321800" cy="1104900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7627D932-CA7C-0A4B-BE3F-6A57E41FE02A}"/>
              </a:ext>
            </a:extLst>
          </p:cNvPr>
          <p:cNvSpPr txBox="1"/>
          <p:nvPr/>
        </p:nvSpPr>
        <p:spPr>
          <a:xfrm>
            <a:off x="5307220" y="2088496"/>
            <a:ext cx="973343" cy="707886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7030A0"/>
                </a:solidFill>
              </a:rPr>
              <a:t>Linear</a:t>
            </a:r>
            <a:br>
              <a:rPr lang="en-US" sz="2000" b="1" dirty="0">
                <a:solidFill>
                  <a:srgbClr val="7030A0"/>
                </a:solidFill>
              </a:rPr>
            </a:br>
            <a:r>
              <a:rPr lang="en-US" sz="2000" b="1" dirty="0">
                <a:solidFill>
                  <a:srgbClr val="7030A0"/>
                </a:solidFill>
              </a:rPr>
              <a:t>Model</a:t>
            </a:r>
          </a:p>
        </p:txBody>
      </p:sp>
      <p:sp>
        <p:nvSpPr>
          <p:cNvPr id="50" name="Left Brace 49">
            <a:extLst>
              <a:ext uri="{FF2B5EF4-FFF2-40B4-BE49-F238E27FC236}">
                <a16:creationId xmlns:a16="http://schemas.microsoft.com/office/drawing/2014/main" id="{31FAEFB2-22B6-6C4F-BA78-573C5139AF88}"/>
              </a:ext>
            </a:extLst>
          </p:cNvPr>
          <p:cNvSpPr/>
          <p:nvPr/>
        </p:nvSpPr>
        <p:spPr>
          <a:xfrm rot="16200000">
            <a:off x="5619599" y="1353604"/>
            <a:ext cx="348587" cy="1321398"/>
          </a:xfrm>
          <a:prstGeom prst="leftBrac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BFE5D9-0CCD-B849-A6E8-2C95CCED0DEF}"/>
              </a:ext>
            </a:extLst>
          </p:cNvPr>
          <p:cNvSpPr txBox="1"/>
          <p:nvPr/>
        </p:nvSpPr>
        <p:spPr>
          <a:xfrm>
            <a:off x="570790" y="2921357"/>
            <a:ext cx="2470548" cy="52322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800" dirty="0"/>
              <a:t>Implications?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A09D743-904A-9D49-A071-6CC3F0347D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3606" y="5569801"/>
            <a:ext cx="8331200" cy="431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899B8D8-8D96-864F-9EC2-599C26ED82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2525" y="3537217"/>
            <a:ext cx="914400" cy="203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80C7EF6-E488-7145-9F46-922E7EE9DE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89213" y="4492393"/>
            <a:ext cx="901700" cy="203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204345C-A85E-F040-8200-D19F9672B8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83892" y="5409484"/>
            <a:ext cx="1054100" cy="203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87F0B97-CFD9-4D4E-976B-49F193F3F4D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97918" y="6539529"/>
            <a:ext cx="1511300" cy="1905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26B9BD-5132-8049-A2AB-8A55B272D93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32882" y="3778170"/>
            <a:ext cx="2730500" cy="4191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A6D6D34-094E-3C45-87AB-7012FE6F997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48347" y="3764486"/>
            <a:ext cx="5105400" cy="4318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37FFA1E-B025-1845-AD82-A32E988A994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32882" y="4701213"/>
            <a:ext cx="2730500" cy="4191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02E0CD9-F3A4-9F43-A913-236010A6E31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133193" y="4645774"/>
            <a:ext cx="5105400" cy="431800"/>
          </a:xfrm>
          <a:prstGeom prst="rect">
            <a:avLst/>
          </a:prstGeom>
        </p:spPr>
      </p:pic>
      <p:sp>
        <p:nvSpPr>
          <p:cNvPr id="37" name="Rounded Rectangular Callout 36">
            <a:extLst>
              <a:ext uri="{FF2B5EF4-FFF2-40B4-BE49-F238E27FC236}">
                <a16:creationId xmlns:a16="http://schemas.microsoft.com/office/drawing/2014/main" id="{AD4B93D2-F174-D64B-9B03-91C1B6C2CEA0}"/>
              </a:ext>
            </a:extLst>
          </p:cNvPr>
          <p:cNvSpPr/>
          <p:nvPr/>
        </p:nvSpPr>
        <p:spPr>
          <a:xfrm>
            <a:off x="3743864" y="-2675310"/>
            <a:ext cx="3727764" cy="1241888"/>
          </a:xfrm>
          <a:prstGeom prst="wedgeRoundRectCallout">
            <a:avLst>
              <a:gd name="adj1" fmla="val 9023"/>
              <a:gd name="adj2" fmla="val 71562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0C17DC5D-45C8-824D-B596-8081B5B96D5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439187" y="-2583565"/>
            <a:ext cx="3924300" cy="110490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FD25B5B2-9068-8441-8089-4B0780663C5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487635" y="-2307565"/>
            <a:ext cx="3644900" cy="45720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FD257220-6E9F-E24E-9A98-8C76C8A0414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13456" y="-2577732"/>
            <a:ext cx="2400300" cy="1016000"/>
          </a:xfrm>
          <a:prstGeom prst="rect">
            <a:avLst/>
          </a:prstGeom>
        </p:spPr>
      </p:pic>
      <p:sp>
        <p:nvSpPr>
          <p:cNvPr id="51" name="Double Bracket 50">
            <a:extLst>
              <a:ext uri="{FF2B5EF4-FFF2-40B4-BE49-F238E27FC236}">
                <a16:creationId xmlns:a16="http://schemas.microsoft.com/office/drawing/2014/main" id="{664C39EC-6613-C746-87B0-DE67670CB213}"/>
              </a:ext>
            </a:extLst>
          </p:cNvPr>
          <p:cNvSpPr/>
          <p:nvPr/>
        </p:nvSpPr>
        <p:spPr>
          <a:xfrm>
            <a:off x="3277152" y="-2675310"/>
            <a:ext cx="7964604" cy="1219528"/>
          </a:xfrm>
          <a:prstGeom prst="bracketPair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9866A37E-21C9-AF4C-B49A-68026AD6BE45}"/>
              </a:ext>
            </a:extLst>
          </p:cNvPr>
          <p:cNvSpPr/>
          <p:nvPr/>
        </p:nvSpPr>
        <p:spPr>
          <a:xfrm>
            <a:off x="5158006" y="-1194089"/>
            <a:ext cx="1514336" cy="765084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55D7F444-B04E-EE46-BE7D-E3A1E4FE68F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766723" y="-1065695"/>
            <a:ext cx="1778000" cy="469900"/>
          </a:xfrm>
          <a:prstGeom prst="rect">
            <a:avLst/>
          </a:prstGeom>
        </p:spPr>
      </p:pic>
      <p:grpSp>
        <p:nvGrpSpPr>
          <p:cNvPr id="54" name="Group 53">
            <a:extLst>
              <a:ext uri="{FF2B5EF4-FFF2-40B4-BE49-F238E27FC236}">
                <a16:creationId xmlns:a16="http://schemas.microsoft.com/office/drawing/2014/main" id="{CA8CEFBB-190B-B34A-B22E-DFE3FEC68739}"/>
              </a:ext>
            </a:extLst>
          </p:cNvPr>
          <p:cNvGrpSpPr/>
          <p:nvPr/>
        </p:nvGrpSpPr>
        <p:grpSpPr>
          <a:xfrm>
            <a:off x="7681992" y="-1637636"/>
            <a:ext cx="4434538" cy="1198590"/>
            <a:chOff x="8843339" y="4594237"/>
            <a:chExt cx="3109617" cy="840483"/>
          </a:xfrm>
        </p:grpSpPr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4812D4AB-62FF-DA43-A1F1-889B0A680991}"/>
                </a:ext>
              </a:extLst>
            </p:cNvPr>
            <p:cNvGrpSpPr/>
            <p:nvPr/>
          </p:nvGrpSpPr>
          <p:grpSpPr>
            <a:xfrm>
              <a:off x="8843339" y="4804313"/>
              <a:ext cx="3109617" cy="630407"/>
              <a:chOff x="8843339" y="4804313"/>
              <a:chExt cx="3109617" cy="630407"/>
            </a:xfrm>
          </p:grpSpPr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52C3C453-40E8-B446-8680-551E3A8BB8C4}"/>
                  </a:ext>
                </a:extLst>
              </p:cNvPr>
              <p:cNvSpPr/>
              <p:nvPr/>
            </p:nvSpPr>
            <p:spPr>
              <a:xfrm>
                <a:off x="8843339" y="4804313"/>
                <a:ext cx="3109617" cy="630407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7B42560E-F558-1243-A519-EBC5C3BB1E5B}"/>
                  </a:ext>
                </a:extLst>
              </p:cNvPr>
              <p:cNvGrpSpPr/>
              <p:nvPr/>
            </p:nvGrpSpPr>
            <p:grpSpPr>
              <a:xfrm>
                <a:off x="9014463" y="4900524"/>
                <a:ext cx="2751483" cy="457230"/>
                <a:chOff x="6071250" y="7569099"/>
                <a:chExt cx="6343280" cy="1054100"/>
              </a:xfrm>
            </p:grpSpPr>
            <p:pic>
              <p:nvPicPr>
                <p:cNvPr id="59" name="Picture 58">
                  <a:extLst>
                    <a:ext uri="{FF2B5EF4-FFF2-40B4-BE49-F238E27FC236}">
                      <a16:creationId xmlns:a16="http://schemas.microsoft.com/office/drawing/2014/main" id="{A293F37B-1982-F540-A771-2C9D3C71792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236230" y="7569099"/>
                  <a:ext cx="4178300" cy="1054100"/>
                </a:xfrm>
                <a:prstGeom prst="rect">
                  <a:avLst/>
                </a:prstGeom>
              </p:spPr>
            </p:pic>
            <p:pic>
              <p:nvPicPr>
                <p:cNvPr id="60" name="Picture 59">
                  <a:extLst>
                    <a:ext uri="{FF2B5EF4-FFF2-40B4-BE49-F238E27FC236}">
                      <a16:creationId xmlns:a16="http://schemas.microsoft.com/office/drawing/2014/main" id="{9E6B7138-EE1C-9544-8A37-545BCB3D77D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8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071250" y="7808320"/>
                  <a:ext cx="1981200" cy="520700"/>
                </a:xfrm>
                <a:prstGeom prst="rect">
                  <a:avLst/>
                </a:prstGeom>
              </p:spPr>
            </p:pic>
          </p:grpSp>
        </p:grp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82B9AD8C-0D2D-444C-B997-443AABA31323}"/>
                </a:ext>
              </a:extLst>
            </p:cNvPr>
            <p:cNvSpPr txBox="1"/>
            <p:nvPr/>
          </p:nvSpPr>
          <p:spPr>
            <a:xfrm>
              <a:off x="8843339" y="4594237"/>
              <a:ext cx="1596370" cy="201895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lang="en-US" dirty="0"/>
                <a:t>Definition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0022870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ounded Rectangular Callout 68">
            <a:extLst>
              <a:ext uri="{FF2B5EF4-FFF2-40B4-BE49-F238E27FC236}">
                <a16:creationId xmlns:a16="http://schemas.microsoft.com/office/drawing/2014/main" id="{CA4C53BA-1A97-3544-84DE-1818E77AD77E}"/>
              </a:ext>
            </a:extLst>
          </p:cNvPr>
          <p:cNvSpPr/>
          <p:nvPr/>
        </p:nvSpPr>
        <p:spPr>
          <a:xfrm>
            <a:off x="7415834" y="4005051"/>
            <a:ext cx="2756865" cy="625396"/>
          </a:xfrm>
          <a:prstGeom prst="wedgeRoundRectCallout">
            <a:avLst>
              <a:gd name="adj1" fmla="val -143481"/>
              <a:gd name="adj2" fmla="val 149849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1D0168B-9A41-9E47-9BD2-64C09A637848}"/>
              </a:ext>
            </a:extLst>
          </p:cNvPr>
          <p:cNvSpPr txBox="1"/>
          <p:nvPr/>
        </p:nvSpPr>
        <p:spPr>
          <a:xfrm>
            <a:off x="-5963359" y="555367"/>
            <a:ext cx="5036956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4"/>
                </a:solidFill>
              </a:rPr>
              <a:t>A Linear mode of the </a:t>
            </a:r>
            <a:r>
              <a:rPr lang="en-US" sz="2400" b="1" u="sng" dirty="0">
                <a:solidFill>
                  <a:schemeClr val="accent4"/>
                </a:solidFill>
              </a:rPr>
              <a:t>“Log odds”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3EF426B-AE33-9740-901C-3116DA8FC528}"/>
              </a:ext>
            </a:extLst>
          </p:cNvPr>
          <p:cNvSpPr txBox="1"/>
          <p:nvPr/>
        </p:nvSpPr>
        <p:spPr>
          <a:xfrm>
            <a:off x="17112869" y="2349689"/>
            <a:ext cx="1317990" cy="4001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7030A0"/>
                </a:solidFill>
              </a:rPr>
              <a:t>Log odds</a:t>
            </a:r>
          </a:p>
        </p:txBody>
      </p:sp>
      <p:sp>
        <p:nvSpPr>
          <p:cNvPr id="15" name="Left Brace 14">
            <a:extLst>
              <a:ext uri="{FF2B5EF4-FFF2-40B4-BE49-F238E27FC236}">
                <a16:creationId xmlns:a16="http://schemas.microsoft.com/office/drawing/2014/main" id="{1D631E82-5E92-8E47-9235-13A8907F4BF3}"/>
              </a:ext>
            </a:extLst>
          </p:cNvPr>
          <p:cNvSpPr/>
          <p:nvPr/>
        </p:nvSpPr>
        <p:spPr>
          <a:xfrm rot="16200000">
            <a:off x="17566665" y="581484"/>
            <a:ext cx="262673" cy="3459236"/>
          </a:xfrm>
          <a:prstGeom prst="leftBrac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627D932-CA7C-0A4B-BE3F-6A57E41FE02A}"/>
              </a:ext>
            </a:extLst>
          </p:cNvPr>
          <p:cNvSpPr txBox="1"/>
          <p:nvPr/>
        </p:nvSpPr>
        <p:spPr>
          <a:xfrm>
            <a:off x="14336921" y="2088496"/>
            <a:ext cx="973343" cy="707886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7030A0"/>
                </a:solidFill>
              </a:rPr>
              <a:t>Linear</a:t>
            </a:r>
            <a:br>
              <a:rPr lang="en-US" sz="2000" b="1" dirty="0">
                <a:solidFill>
                  <a:srgbClr val="7030A0"/>
                </a:solidFill>
              </a:rPr>
            </a:br>
            <a:r>
              <a:rPr lang="en-US" sz="2000" b="1" dirty="0">
                <a:solidFill>
                  <a:srgbClr val="7030A0"/>
                </a:solidFill>
              </a:rPr>
              <a:t>Model</a:t>
            </a:r>
          </a:p>
        </p:txBody>
      </p:sp>
      <p:sp>
        <p:nvSpPr>
          <p:cNvPr id="50" name="Left Brace 49">
            <a:extLst>
              <a:ext uri="{FF2B5EF4-FFF2-40B4-BE49-F238E27FC236}">
                <a16:creationId xmlns:a16="http://schemas.microsoft.com/office/drawing/2014/main" id="{31FAEFB2-22B6-6C4F-BA78-573C5139AF88}"/>
              </a:ext>
            </a:extLst>
          </p:cNvPr>
          <p:cNvSpPr/>
          <p:nvPr/>
        </p:nvSpPr>
        <p:spPr>
          <a:xfrm rot="16200000">
            <a:off x="14649300" y="1353604"/>
            <a:ext cx="348587" cy="1321398"/>
          </a:xfrm>
          <a:prstGeom prst="leftBrac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62CF9B-EFBC-724B-A99E-8DF8778F9F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456" y="3756710"/>
            <a:ext cx="9537700" cy="11811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8F01E7D-6B25-8A41-937B-658E1919FFE6}"/>
              </a:ext>
            </a:extLst>
          </p:cNvPr>
          <p:cNvSpPr txBox="1"/>
          <p:nvPr/>
        </p:nvSpPr>
        <p:spPr>
          <a:xfrm>
            <a:off x="343574" y="3263253"/>
            <a:ext cx="3400290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b="1" dirty="0"/>
              <a:t>Substituting the above result: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026AD67B-E3D1-624E-8B16-2E57AF8DA711}"/>
              </a:ext>
            </a:extLst>
          </p:cNvPr>
          <p:cNvSpPr txBox="1"/>
          <p:nvPr/>
        </p:nvSpPr>
        <p:spPr>
          <a:xfrm>
            <a:off x="3495704" y="4924073"/>
            <a:ext cx="848309" cy="6463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7030A0"/>
                </a:solidFill>
              </a:rPr>
              <a:t>Defn</a:t>
            </a:r>
            <a:r>
              <a:rPr lang="en-US" dirty="0">
                <a:solidFill>
                  <a:srgbClr val="7030A0"/>
                </a:solidFill>
              </a:rPr>
              <a:t>. </a:t>
            </a:r>
            <a:br>
              <a:rPr lang="en-US" dirty="0">
                <a:solidFill>
                  <a:srgbClr val="7030A0"/>
                </a:solidFill>
              </a:rPr>
            </a:br>
            <a:r>
              <a:rPr lang="en-US" dirty="0">
                <a:solidFill>
                  <a:srgbClr val="7030A0"/>
                </a:solidFill>
              </a:rPr>
              <a:t>of </a:t>
            </a:r>
            <a:r>
              <a:rPr lang="en-US" dirty="0" err="1">
                <a:solidFill>
                  <a:srgbClr val="7030A0"/>
                </a:solidFill>
              </a:rPr>
              <a:t>σ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4F5275A3-C2C2-C448-ABCC-B10F333964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8359" y="5261518"/>
            <a:ext cx="3378200" cy="914400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CDBDE0B5-4E77-1346-977F-08823EFF1557}"/>
              </a:ext>
            </a:extLst>
          </p:cNvPr>
          <p:cNvSpPr txBox="1"/>
          <p:nvPr/>
        </p:nvSpPr>
        <p:spPr>
          <a:xfrm>
            <a:off x="4737213" y="5325400"/>
            <a:ext cx="622286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Alg.</a:t>
            </a:r>
          </a:p>
        </p:txBody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AF3E31B4-E402-4F40-9388-1180AB6558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89759" y="5288332"/>
            <a:ext cx="3098800" cy="812800"/>
          </a:xfrm>
          <a:prstGeom prst="rect">
            <a:avLst/>
          </a:prstGeom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12459F53-0947-BF40-BCB0-2D52425D489A}"/>
              </a:ext>
            </a:extLst>
          </p:cNvPr>
          <p:cNvSpPr txBox="1"/>
          <p:nvPr/>
        </p:nvSpPr>
        <p:spPr>
          <a:xfrm>
            <a:off x="8430937" y="5260104"/>
            <a:ext cx="622286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Alg.</a:t>
            </a:r>
          </a:p>
        </p:txBody>
      </p:sp>
      <p:pic>
        <p:nvPicPr>
          <p:cNvPr id="76" name="Picture 75">
            <a:extLst>
              <a:ext uri="{FF2B5EF4-FFF2-40B4-BE49-F238E27FC236}">
                <a16:creationId xmlns:a16="http://schemas.microsoft.com/office/drawing/2014/main" id="{E5F50D06-6439-B940-B516-11961A84D7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0937" y="5341644"/>
            <a:ext cx="3606800" cy="812800"/>
          </a:xfrm>
          <a:prstGeom prst="rect">
            <a:avLst/>
          </a:prstGeom>
        </p:spPr>
      </p:pic>
      <p:grpSp>
        <p:nvGrpSpPr>
          <p:cNvPr id="79" name="Group 78">
            <a:extLst>
              <a:ext uri="{FF2B5EF4-FFF2-40B4-BE49-F238E27FC236}">
                <a16:creationId xmlns:a16="http://schemas.microsoft.com/office/drawing/2014/main" id="{A7322330-8664-4945-A34E-468012F78FAB}"/>
              </a:ext>
            </a:extLst>
          </p:cNvPr>
          <p:cNvGrpSpPr/>
          <p:nvPr/>
        </p:nvGrpSpPr>
        <p:grpSpPr>
          <a:xfrm>
            <a:off x="7770706" y="4872455"/>
            <a:ext cx="2044700" cy="1744237"/>
            <a:chOff x="7392219" y="2708764"/>
            <a:chExt cx="2044700" cy="1744237"/>
          </a:xfrm>
        </p:grpSpPr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81C5CFA4-A83F-2D40-975A-A1259E4B1FC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392219" y="2708764"/>
              <a:ext cx="2044700" cy="381000"/>
            </a:xfrm>
            <a:prstGeom prst="rect">
              <a:avLst/>
            </a:prstGeom>
          </p:spPr>
        </p:pic>
        <p:pic>
          <p:nvPicPr>
            <p:cNvPr id="81" name="Picture 80">
              <a:extLst>
                <a:ext uri="{FF2B5EF4-FFF2-40B4-BE49-F238E27FC236}">
                  <a16:creationId xmlns:a16="http://schemas.microsoft.com/office/drawing/2014/main" id="{E9138311-5563-C440-ABA4-4120831229E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392219" y="4072001"/>
              <a:ext cx="2044700" cy="381000"/>
            </a:xfrm>
            <a:prstGeom prst="rect">
              <a:avLst/>
            </a:prstGeom>
          </p:spPr>
        </p:pic>
      </p:grpSp>
      <p:sp>
        <p:nvSpPr>
          <p:cNvPr id="89" name="Rounded Rectangular Callout 88">
            <a:extLst>
              <a:ext uri="{FF2B5EF4-FFF2-40B4-BE49-F238E27FC236}">
                <a16:creationId xmlns:a16="http://schemas.microsoft.com/office/drawing/2014/main" id="{5124B197-DD04-3845-BEC3-D62F987A49EE}"/>
              </a:ext>
            </a:extLst>
          </p:cNvPr>
          <p:cNvSpPr/>
          <p:nvPr/>
        </p:nvSpPr>
        <p:spPr>
          <a:xfrm>
            <a:off x="3743864" y="473740"/>
            <a:ext cx="3727764" cy="1241888"/>
          </a:xfrm>
          <a:prstGeom prst="wedgeRoundRectCallout">
            <a:avLst>
              <a:gd name="adj1" fmla="val 9023"/>
              <a:gd name="adj2" fmla="val 71562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0" name="Picture 89">
            <a:extLst>
              <a:ext uri="{FF2B5EF4-FFF2-40B4-BE49-F238E27FC236}">
                <a16:creationId xmlns:a16="http://schemas.microsoft.com/office/drawing/2014/main" id="{31084B45-6B9E-7C46-BB46-79834BA0B74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39187" y="565485"/>
            <a:ext cx="3924300" cy="1104900"/>
          </a:xfrm>
          <a:prstGeom prst="rect">
            <a:avLst/>
          </a:prstGeom>
        </p:spPr>
      </p:pic>
      <p:pic>
        <p:nvPicPr>
          <p:cNvPr id="91" name="Picture 90">
            <a:extLst>
              <a:ext uri="{FF2B5EF4-FFF2-40B4-BE49-F238E27FC236}">
                <a16:creationId xmlns:a16="http://schemas.microsoft.com/office/drawing/2014/main" id="{F95D07A8-A935-DE42-A181-EC89B3899D5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87635" y="841485"/>
            <a:ext cx="3644900" cy="457200"/>
          </a:xfrm>
          <a:prstGeom prst="rect">
            <a:avLst/>
          </a:prstGeom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DE9E5A10-35FB-364E-8614-DDF85CF5995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3456" y="571318"/>
            <a:ext cx="2400300" cy="1016000"/>
          </a:xfrm>
          <a:prstGeom prst="rect">
            <a:avLst/>
          </a:prstGeom>
        </p:spPr>
      </p:pic>
      <p:sp>
        <p:nvSpPr>
          <p:cNvPr id="93" name="Double Bracket 92">
            <a:extLst>
              <a:ext uri="{FF2B5EF4-FFF2-40B4-BE49-F238E27FC236}">
                <a16:creationId xmlns:a16="http://schemas.microsoft.com/office/drawing/2014/main" id="{F38CC1F2-7D6B-3946-A05A-AB92FFDC5F31}"/>
              </a:ext>
            </a:extLst>
          </p:cNvPr>
          <p:cNvSpPr/>
          <p:nvPr/>
        </p:nvSpPr>
        <p:spPr>
          <a:xfrm>
            <a:off x="3277152" y="473740"/>
            <a:ext cx="7964604" cy="1219528"/>
          </a:xfrm>
          <a:prstGeom prst="bracketPair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ounded Rectangle 93">
            <a:extLst>
              <a:ext uri="{FF2B5EF4-FFF2-40B4-BE49-F238E27FC236}">
                <a16:creationId xmlns:a16="http://schemas.microsoft.com/office/drawing/2014/main" id="{8602F4E5-C165-3740-9DB0-919CCF222F1C}"/>
              </a:ext>
            </a:extLst>
          </p:cNvPr>
          <p:cNvSpPr/>
          <p:nvPr/>
        </p:nvSpPr>
        <p:spPr>
          <a:xfrm>
            <a:off x="5158006" y="1954961"/>
            <a:ext cx="1514336" cy="765084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5" name="Picture 94">
            <a:extLst>
              <a:ext uri="{FF2B5EF4-FFF2-40B4-BE49-F238E27FC236}">
                <a16:creationId xmlns:a16="http://schemas.microsoft.com/office/drawing/2014/main" id="{2978D06E-3F04-534B-BFC9-4565B8D924A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66723" y="2083355"/>
            <a:ext cx="1778000" cy="469900"/>
          </a:xfrm>
          <a:prstGeom prst="rect">
            <a:avLst/>
          </a:prstGeom>
        </p:spPr>
      </p:pic>
      <p:grpSp>
        <p:nvGrpSpPr>
          <p:cNvPr id="96" name="Group 95">
            <a:extLst>
              <a:ext uri="{FF2B5EF4-FFF2-40B4-BE49-F238E27FC236}">
                <a16:creationId xmlns:a16="http://schemas.microsoft.com/office/drawing/2014/main" id="{15B36EFE-A056-1547-B6B0-306E13529BC3}"/>
              </a:ext>
            </a:extLst>
          </p:cNvPr>
          <p:cNvGrpSpPr/>
          <p:nvPr/>
        </p:nvGrpSpPr>
        <p:grpSpPr>
          <a:xfrm>
            <a:off x="7152126" y="2276641"/>
            <a:ext cx="4760782" cy="1238061"/>
            <a:chOff x="8826463" y="4621663"/>
            <a:chExt cx="3126493" cy="813057"/>
          </a:xfrm>
        </p:grpSpPr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CC822B7B-F67B-D04E-A5AA-49AAA36D0A47}"/>
                </a:ext>
              </a:extLst>
            </p:cNvPr>
            <p:cNvGrpSpPr/>
            <p:nvPr/>
          </p:nvGrpSpPr>
          <p:grpSpPr>
            <a:xfrm>
              <a:off x="8843339" y="4804313"/>
              <a:ext cx="3109617" cy="630407"/>
              <a:chOff x="8843339" y="4804313"/>
              <a:chExt cx="3109617" cy="630407"/>
            </a:xfrm>
          </p:grpSpPr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1CF01791-B151-D94A-A508-ABA74EC00DAD}"/>
                  </a:ext>
                </a:extLst>
              </p:cNvPr>
              <p:cNvSpPr/>
              <p:nvPr/>
            </p:nvSpPr>
            <p:spPr>
              <a:xfrm>
                <a:off x="8843339" y="4804313"/>
                <a:ext cx="3109617" cy="630407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00" name="Group 99">
                <a:extLst>
                  <a:ext uri="{FF2B5EF4-FFF2-40B4-BE49-F238E27FC236}">
                    <a16:creationId xmlns:a16="http://schemas.microsoft.com/office/drawing/2014/main" id="{9A424458-281A-6E4B-A550-91B5CBACF711}"/>
                  </a:ext>
                </a:extLst>
              </p:cNvPr>
              <p:cNvGrpSpPr/>
              <p:nvPr/>
            </p:nvGrpSpPr>
            <p:grpSpPr>
              <a:xfrm>
                <a:off x="9014463" y="4900524"/>
                <a:ext cx="2751483" cy="457230"/>
                <a:chOff x="6071250" y="7569099"/>
                <a:chExt cx="6343280" cy="1054100"/>
              </a:xfrm>
            </p:grpSpPr>
            <p:pic>
              <p:nvPicPr>
                <p:cNvPr id="101" name="Picture 100">
                  <a:extLst>
                    <a:ext uri="{FF2B5EF4-FFF2-40B4-BE49-F238E27FC236}">
                      <a16:creationId xmlns:a16="http://schemas.microsoft.com/office/drawing/2014/main" id="{69872654-026F-B042-AA0D-C512EAB9BC9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236230" y="7569099"/>
                  <a:ext cx="4178300" cy="1054100"/>
                </a:xfrm>
                <a:prstGeom prst="rect">
                  <a:avLst/>
                </a:prstGeom>
              </p:spPr>
            </p:pic>
            <p:pic>
              <p:nvPicPr>
                <p:cNvPr id="102" name="Picture 101">
                  <a:extLst>
                    <a:ext uri="{FF2B5EF4-FFF2-40B4-BE49-F238E27FC236}">
                      <a16:creationId xmlns:a16="http://schemas.microsoft.com/office/drawing/2014/main" id="{1C3756C3-418E-584E-81E7-F6A8ABBED21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071250" y="7808320"/>
                  <a:ext cx="1981200" cy="520700"/>
                </a:xfrm>
                <a:prstGeom prst="rect">
                  <a:avLst/>
                </a:prstGeom>
              </p:spPr>
            </p:pic>
          </p:grpSp>
        </p:grp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6BDE17AD-210B-634B-98F7-E7EBDD520889}"/>
                </a:ext>
              </a:extLst>
            </p:cNvPr>
            <p:cNvSpPr txBox="1"/>
            <p:nvPr/>
          </p:nvSpPr>
          <p:spPr>
            <a:xfrm>
              <a:off x="8826463" y="4621663"/>
              <a:ext cx="1596370" cy="201895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lang="en-US" dirty="0"/>
                <a:t>Definition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9377774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 animBg="1"/>
      <p:bldP spid="70" grpId="0"/>
      <p:bldP spid="72" grpId="0"/>
      <p:bldP spid="75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ounded Rectangular Callout 68">
            <a:extLst>
              <a:ext uri="{FF2B5EF4-FFF2-40B4-BE49-F238E27FC236}">
                <a16:creationId xmlns:a16="http://schemas.microsoft.com/office/drawing/2014/main" id="{CA4C53BA-1A97-3544-84DE-1818E77AD77E}"/>
              </a:ext>
            </a:extLst>
          </p:cNvPr>
          <p:cNvSpPr/>
          <p:nvPr/>
        </p:nvSpPr>
        <p:spPr>
          <a:xfrm>
            <a:off x="7415834" y="785601"/>
            <a:ext cx="2756865" cy="625396"/>
          </a:xfrm>
          <a:prstGeom prst="wedgeRoundRectCallout">
            <a:avLst>
              <a:gd name="adj1" fmla="val -143481"/>
              <a:gd name="adj2" fmla="val 149849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62CF9B-EFBC-724B-A99E-8DF8778F9F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456" y="537260"/>
            <a:ext cx="9537700" cy="11811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8F01E7D-6B25-8A41-937B-658E1919FFE6}"/>
              </a:ext>
            </a:extLst>
          </p:cNvPr>
          <p:cNvSpPr txBox="1"/>
          <p:nvPr/>
        </p:nvSpPr>
        <p:spPr>
          <a:xfrm>
            <a:off x="343574" y="-676383"/>
            <a:ext cx="3400290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b="1" dirty="0"/>
              <a:t>Substituting the above result: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026AD67B-E3D1-624E-8B16-2E57AF8DA711}"/>
              </a:ext>
            </a:extLst>
          </p:cNvPr>
          <p:cNvSpPr txBox="1"/>
          <p:nvPr/>
        </p:nvSpPr>
        <p:spPr>
          <a:xfrm>
            <a:off x="3495704" y="1704623"/>
            <a:ext cx="848309" cy="6463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7030A0"/>
                </a:solidFill>
              </a:rPr>
              <a:t>Defn</a:t>
            </a:r>
            <a:r>
              <a:rPr lang="en-US" dirty="0">
                <a:solidFill>
                  <a:srgbClr val="7030A0"/>
                </a:solidFill>
              </a:rPr>
              <a:t>. </a:t>
            </a:r>
            <a:br>
              <a:rPr lang="en-US" dirty="0">
                <a:solidFill>
                  <a:srgbClr val="7030A0"/>
                </a:solidFill>
              </a:rPr>
            </a:br>
            <a:r>
              <a:rPr lang="en-US" dirty="0">
                <a:solidFill>
                  <a:srgbClr val="7030A0"/>
                </a:solidFill>
              </a:rPr>
              <a:t>of </a:t>
            </a:r>
            <a:r>
              <a:rPr lang="en-US" dirty="0" err="1">
                <a:solidFill>
                  <a:srgbClr val="7030A0"/>
                </a:solidFill>
              </a:rPr>
              <a:t>σ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4F5275A3-C2C2-C448-ABCC-B10F333964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8359" y="2042068"/>
            <a:ext cx="3378200" cy="914400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CDBDE0B5-4E77-1346-977F-08823EFF1557}"/>
              </a:ext>
            </a:extLst>
          </p:cNvPr>
          <p:cNvSpPr txBox="1"/>
          <p:nvPr/>
        </p:nvSpPr>
        <p:spPr>
          <a:xfrm>
            <a:off x="4737213" y="2105950"/>
            <a:ext cx="622286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Alg.</a:t>
            </a:r>
          </a:p>
        </p:txBody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AF3E31B4-E402-4F40-9388-1180AB6558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89759" y="2068882"/>
            <a:ext cx="3098800" cy="812800"/>
          </a:xfrm>
          <a:prstGeom prst="rect">
            <a:avLst/>
          </a:prstGeom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12459F53-0947-BF40-BCB0-2D52425D489A}"/>
              </a:ext>
            </a:extLst>
          </p:cNvPr>
          <p:cNvSpPr txBox="1"/>
          <p:nvPr/>
        </p:nvSpPr>
        <p:spPr>
          <a:xfrm>
            <a:off x="8430937" y="2040654"/>
            <a:ext cx="622286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Alg.</a:t>
            </a:r>
          </a:p>
        </p:txBody>
      </p:sp>
      <p:pic>
        <p:nvPicPr>
          <p:cNvPr id="76" name="Picture 75">
            <a:extLst>
              <a:ext uri="{FF2B5EF4-FFF2-40B4-BE49-F238E27FC236}">
                <a16:creationId xmlns:a16="http://schemas.microsoft.com/office/drawing/2014/main" id="{E5F50D06-6439-B940-B516-11961A84D7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0937" y="2122194"/>
            <a:ext cx="3606800" cy="812800"/>
          </a:xfrm>
          <a:prstGeom prst="rect">
            <a:avLst/>
          </a:prstGeom>
        </p:spPr>
      </p:pic>
      <p:grpSp>
        <p:nvGrpSpPr>
          <p:cNvPr id="79" name="Group 78">
            <a:extLst>
              <a:ext uri="{FF2B5EF4-FFF2-40B4-BE49-F238E27FC236}">
                <a16:creationId xmlns:a16="http://schemas.microsoft.com/office/drawing/2014/main" id="{A7322330-8664-4945-A34E-468012F78FAB}"/>
              </a:ext>
            </a:extLst>
          </p:cNvPr>
          <p:cNvGrpSpPr/>
          <p:nvPr/>
        </p:nvGrpSpPr>
        <p:grpSpPr>
          <a:xfrm>
            <a:off x="7770706" y="1653005"/>
            <a:ext cx="2044700" cy="1744237"/>
            <a:chOff x="7392219" y="2708764"/>
            <a:chExt cx="2044700" cy="1744237"/>
          </a:xfrm>
        </p:grpSpPr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81C5CFA4-A83F-2D40-975A-A1259E4B1FC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392219" y="2708764"/>
              <a:ext cx="2044700" cy="381000"/>
            </a:xfrm>
            <a:prstGeom prst="rect">
              <a:avLst/>
            </a:prstGeom>
          </p:spPr>
        </p:pic>
        <p:pic>
          <p:nvPicPr>
            <p:cNvPr id="81" name="Picture 80">
              <a:extLst>
                <a:ext uri="{FF2B5EF4-FFF2-40B4-BE49-F238E27FC236}">
                  <a16:creationId xmlns:a16="http://schemas.microsoft.com/office/drawing/2014/main" id="{E9138311-5563-C440-ABA4-4120831229E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392219" y="4072001"/>
              <a:ext cx="2044700" cy="381000"/>
            </a:xfrm>
            <a:prstGeom prst="rect">
              <a:avLst/>
            </a:prstGeom>
          </p:spPr>
        </p:pic>
      </p:grp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7CA8DEE1-EA32-F541-B1BE-6EB9FA55BC1B}"/>
              </a:ext>
            </a:extLst>
          </p:cNvPr>
          <p:cNvSpPr/>
          <p:nvPr/>
        </p:nvSpPr>
        <p:spPr>
          <a:xfrm>
            <a:off x="7185026" y="4059759"/>
            <a:ext cx="2203854" cy="604792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70B996D3-773A-3644-807A-0AB6B31B7A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74537" y="4149711"/>
            <a:ext cx="2400300" cy="4445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B7DB08C3-F35C-ED4A-8B6A-9386294BDE68}"/>
              </a:ext>
            </a:extLst>
          </p:cNvPr>
          <p:cNvSpPr txBox="1"/>
          <p:nvPr/>
        </p:nvSpPr>
        <p:spPr>
          <a:xfrm>
            <a:off x="6760494" y="3503380"/>
            <a:ext cx="848309" cy="6463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7030A0"/>
                </a:solidFill>
              </a:rPr>
              <a:t>Defn</a:t>
            </a:r>
            <a:r>
              <a:rPr lang="en-US" dirty="0">
                <a:solidFill>
                  <a:srgbClr val="7030A0"/>
                </a:solidFill>
              </a:rPr>
              <a:t>. </a:t>
            </a:r>
            <a:br>
              <a:rPr lang="en-US" dirty="0">
                <a:solidFill>
                  <a:srgbClr val="7030A0"/>
                </a:solidFill>
              </a:rPr>
            </a:br>
            <a:r>
              <a:rPr lang="en-US" dirty="0">
                <a:solidFill>
                  <a:srgbClr val="7030A0"/>
                </a:solidFill>
              </a:rPr>
              <a:t>of </a:t>
            </a:r>
            <a:r>
              <a:rPr lang="en-US" dirty="0" err="1">
                <a:solidFill>
                  <a:srgbClr val="7030A0"/>
                </a:solidFill>
              </a:rPr>
              <a:t>σ</a:t>
            </a:r>
            <a:endParaRPr lang="en-US" dirty="0">
              <a:solidFill>
                <a:srgbClr val="7030A0"/>
              </a:solidFill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DABDAA6-0961-3748-A101-E1718C9AA17F}"/>
              </a:ext>
            </a:extLst>
          </p:cNvPr>
          <p:cNvGrpSpPr/>
          <p:nvPr/>
        </p:nvGrpSpPr>
        <p:grpSpPr>
          <a:xfrm>
            <a:off x="579501" y="3115282"/>
            <a:ext cx="5719371" cy="1487346"/>
            <a:chOff x="8826463" y="4621663"/>
            <a:chExt cx="3126493" cy="813057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AD91E609-DC6B-014D-9FFD-A4B6AC9BAB3D}"/>
                </a:ext>
              </a:extLst>
            </p:cNvPr>
            <p:cNvGrpSpPr/>
            <p:nvPr/>
          </p:nvGrpSpPr>
          <p:grpSpPr>
            <a:xfrm>
              <a:off x="8843339" y="4804313"/>
              <a:ext cx="3109617" cy="630407"/>
              <a:chOff x="8843339" y="4804313"/>
              <a:chExt cx="3109617" cy="630407"/>
            </a:xfrm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4566CF45-5E50-0F4C-A934-BDCAD80C14BB}"/>
                  </a:ext>
                </a:extLst>
              </p:cNvPr>
              <p:cNvSpPr/>
              <p:nvPr/>
            </p:nvSpPr>
            <p:spPr>
              <a:xfrm>
                <a:off x="8843339" y="4804313"/>
                <a:ext cx="3109617" cy="630407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F78B25CC-09BE-AB49-9E9C-023621870F19}"/>
                  </a:ext>
                </a:extLst>
              </p:cNvPr>
              <p:cNvGrpSpPr/>
              <p:nvPr/>
            </p:nvGrpSpPr>
            <p:grpSpPr>
              <a:xfrm>
                <a:off x="9014463" y="4900524"/>
                <a:ext cx="2751483" cy="457230"/>
                <a:chOff x="6071250" y="7569099"/>
                <a:chExt cx="6343280" cy="1054100"/>
              </a:xfrm>
            </p:grpSpPr>
            <p:pic>
              <p:nvPicPr>
                <p:cNvPr id="35" name="Picture 34">
                  <a:extLst>
                    <a:ext uri="{FF2B5EF4-FFF2-40B4-BE49-F238E27FC236}">
                      <a16:creationId xmlns:a16="http://schemas.microsoft.com/office/drawing/2014/main" id="{DDC88ADA-596C-DF4B-B491-E8B4717C5CC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236230" y="7569099"/>
                  <a:ext cx="4178300" cy="1054100"/>
                </a:xfrm>
                <a:prstGeom prst="rect">
                  <a:avLst/>
                </a:prstGeom>
              </p:spPr>
            </p:pic>
            <p:pic>
              <p:nvPicPr>
                <p:cNvPr id="36" name="Picture 35">
                  <a:extLst>
                    <a:ext uri="{FF2B5EF4-FFF2-40B4-BE49-F238E27FC236}">
                      <a16:creationId xmlns:a16="http://schemas.microsoft.com/office/drawing/2014/main" id="{5B158691-5BA0-904B-9FDB-0AE8376A313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071250" y="7808320"/>
                  <a:ext cx="1981200" cy="520700"/>
                </a:xfrm>
                <a:prstGeom prst="rect">
                  <a:avLst/>
                </a:prstGeom>
              </p:spPr>
            </p:pic>
          </p:grpSp>
        </p:grp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01AEEA4-2D89-7F45-A2F9-C354CF8B543D}"/>
                </a:ext>
              </a:extLst>
            </p:cNvPr>
            <p:cNvSpPr txBox="1"/>
            <p:nvPr/>
          </p:nvSpPr>
          <p:spPr>
            <a:xfrm>
              <a:off x="8826463" y="4621663"/>
              <a:ext cx="1596370" cy="201895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lang="en-US" dirty="0"/>
                <a:t>Definition</a:t>
              </a: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A517AA0A-57F2-1945-B706-3CC8AB35D8E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0937" y="5464290"/>
            <a:ext cx="9131300" cy="11811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B8DEFDD-CB05-984E-B2B0-980A0C76C88E}"/>
              </a:ext>
            </a:extLst>
          </p:cNvPr>
          <p:cNvSpPr txBox="1"/>
          <p:nvPr/>
        </p:nvSpPr>
        <p:spPr>
          <a:xfrm>
            <a:off x="255073" y="4803392"/>
            <a:ext cx="6481261" cy="52322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800" b="1" dirty="0"/>
              <a:t>Simplified Loss Minimization Problem</a:t>
            </a:r>
          </a:p>
        </p:txBody>
      </p:sp>
      <p:sp>
        <p:nvSpPr>
          <p:cNvPr id="40" name="Rounded Rectangular Callout 39">
            <a:extLst>
              <a:ext uri="{FF2B5EF4-FFF2-40B4-BE49-F238E27FC236}">
                <a16:creationId xmlns:a16="http://schemas.microsoft.com/office/drawing/2014/main" id="{7779E40E-73F4-D34C-A0C2-FBD1E584AB83}"/>
              </a:ext>
            </a:extLst>
          </p:cNvPr>
          <p:cNvSpPr/>
          <p:nvPr/>
        </p:nvSpPr>
        <p:spPr>
          <a:xfrm>
            <a:off x="3743864" y="-2675310"/>
            <a:ext cx="3727764" cy="1241888"/>
          </a:xfrm>
          <a:prstGeom prst="wedgeRoundRectCallout">
            <a:avLst>
              <a:gd name="adj1" fmla="val 9023"/>
              <a:gd name="adj2" fmla="val 71562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47C143EC-6417-7748-A49A-C0DB18EF2EF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439187" y="-2583565"/>
            <a:ext cx="3924300" cy="110490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812F937B-9C5B-CB44-837B-B0314767C24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487635" y="-2307565"/>
            <a:ext cx="3644900" cy="45720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D5DBC2A9-FD19-5E43-8A2F-0E5094B91C5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13456" y="-2577732"/>
            <a:ext cx="2400300" cy="1016000"/>
          </a:xfrm>
          <a:prstGeom prst="rect">
            <a:avLst/>
          </a:prstGeom>
        </p:spPr>
      </p:pic>
      <p:sp>
        <p:nvSpPr>
          <p:cNvPr id="45" name="Double Bracket 44">
            <a:extLst>
              <a:ext uri="{FF2B5EF4-FFF2-40B4-BE49-F238E27FC236}">
                <a16:creationId xmlns:a16="http://schemas.microsoft.com/office/drawing/2014/main" id="{A58F81B3-A1D1-984C-A758-B66E886EEBAE}"/>
              </a:ext>
            </a:extLst>
          </p:cNvPr>
          <p:cNvSpPr/>
          <p:nvPr/>
        </p:nvSpPr>
        <p:spPr>
          <a:xfrm>
            <a:off x="3277152" y="-2675310"/>
            <a:ext cx="7964604" cy="1219528"/>
          </a:xfrm>
          <a:prstGeom prst="bracketPair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A96C9431-2270-B04F-B1CB-8202E876796A}"/>
              </a:ext>
            </a:extLst>
          </p:cNvPr>
          <p:cNvSpPr/>
          <p:nvPr/>
        </p:nvSpPr>
        <p:spPr>
          <a:xfrm>
            <a:off x="5158006" y="-1194089"/>
            <a:ext cx="1514336" cy="765084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5B332839-73ED-BB4E-9BB7-C6C4F39C005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766723" y="-1065695"/>
            <a:ext cx="17780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92987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7" grpId="0"/>
      <p:bldP spid="3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552450" y="320675"/>
            <a:ext cx="11401252" cy="1325563"/>
          </a:xfrm>
        </p:spPr>
        <p:txBody>
          <a:bodyPr/>
          <a:lstStyle/>
          <a:p>
            <a:r>
              <a:rPr lang="en-US" dirty="0"/>
              <a:t>The Loss for Logistic Regression</a:t>
            </a:r>
          </a:p>
        </p:txBody>
      </p:sp>
      <p:sp>
        <p:nvSpPr>
          <p:cNvPr id="23" name="Content Placeholder 22"/>
          <p:cNvSpPr>
            <a:spLocks noGrp="1"/>
          </p:cNvSpPr>
          <p:nvPr>
            <p:ph idx="1"/>
          </p:nvPr>
        </p:nvSpPr>
        <p:spPr>
          <a:xfrm>
            <a:off x="838200" y="1646237"/>
            <a:ext cx="10515600" cy="3906665"/>
          </a:xfrm>
        </p:spPr>
        <p:txBody>
          <a:bodyPr/>
          <a:lstStyle/>
          <a:p>
            <a:r>
              <a:rPr lang="en-US" dirty="0"/>
              <a:t>Average </a:t>
            </a:r>
            <a:r>
              <a:rPr lang="en-US" b="1" dirty="0"/>
              <a:t>cross entropy </a:t>
            </a:r>
            <a:r>
              <a:rPr lang="en-US" dirty="0"/>
              <a:t>(simplified):</a:t>
            </a:r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Equivalent to (derived from) </a:t>
            </a:r>
            <a:r>
              <a:rPr lang="en-US" b="1" dirty="0"/>
              <a:t>minimizing the KL divergence</a:t>
            </a:r>
          </a:p>
          <a:p>
            <a:pPr lvl="1"/>
            <a:r>
              <a:rPr lang="en-US" dirty="0"/>
              <a:t>Also equivalent to </a:t>
            </a:r>
            <a:r>
              <a:rPr lang="en-US" b="1" dirty="0"/>
              <a:t>maximizing the log-likelihood of the data </a:t>
            </a:r>
            <a:r>
              <a:rPr lang="mr-IN" dirty="0"/>
              <a:t>…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(not covered in DS100 this semester)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1175" y="-3217617"/>
            <a:ext cx="8343900" cy="1117600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2263628" y="5370022"/>
            <a:ext cx="7861447" cy="707886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4000" dirty="0"/>
              <a:t>Is this loss function reasonable?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94672D9-D635-6148-AA79-1D17A1EE1F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7426" y="2327030"/>
            <a:ext cx="9131300" cy="118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9180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9C1423-576B-9344-A8BF-1F7B230C6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Convexity Using Pictures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87EDD0-2202-7A49-B3A4-EDDEE4E730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8376" y="1646238"/>
            <a:ext cx="9131300" cy="11811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FF912DE-F5DC-FD48-8091-6F44F28E69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4425" y="3396870"/>
            <a:ext cx="3756002" cy="25845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7479F18-56AC-BD43-A508-76BCE0CFA7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423" y="3396870"/>
            <a:ext cx="3756002" cy="25845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209004C-1332-104D-AC74-0F6D20C8A9D5}"/>
              </a:ext>
            </a:extLst>
          </p:cNvPr>
          <p:cNvSpPr txBox="1"/>
          <p:nvPr/>
        </p:nvSpPr>
        <p:spPr>
          <a:xfrm>
            <a:off x="1836420" y="3146786"/>
            <a:ext cx="1172116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Toy data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89C0BE-75D8-0840-9F54-A28D2FC2473C}"/>
              </a:ext>
            </a:extLst>
          </p:cNvPr>
          <p:cNvSpPr txBox="1"/>
          <p:nvPr/>
        </p:nvSpPr>
        <p:spPr>
          <a:xfrm>
            <a:off x="4876924" y="3149906"/>
            <a:ext cx="2553904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Squared Loss Surface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3AB3536-9924-B747-AB08-9385253765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60427" y="3386571"/>
            <a:ext cx="3719437" cy="258500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529F435-AB4F-504C-AA55-2B12C0BE8F4C}"/>
              </a:ext>
            </a:extLst>
          </p:cNvPr>
          <p:cNvSpPr txBox="1"/>
          <p:nvPr/>
        </p:nvSpPr>
        <p:spPr>
          <a:xfrm>
            <a:off x="8709126" y="3146786"/>
            <a:ext cx="2323072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KL Div. Loss Surface</a:t>
            </a:r>
          </a:p>
        </p:txBody>
      </p:sp>
    </p:spTree>
    <p:extLst>
      <p:ext uri="{BB962C8B-B14F-4D97-AF65-F5344CB8AC3E}">
        <p14:creationId xmlns:p14="http://schemas.microsoft.com/office/powerpoint/2010/main" val="374385044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Arrow Connector 5"/>
          <p:cNvCxnSpPr/>
          <p:nvPr/>
        </p:nvCxnSpPr>
        <p:spPr>
          <a:xfrm flipV="1">
            <a:off x="3997143" y="3083352"/>
            <a:ext cx="0" cy="37338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496859" y="5876579"/>
            <a:ext cx="740854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3837599" y="4118880"/>
            <a:ext cx="319087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492140" y="3826492"/>
            <a:ext cx="389850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imes" charset="0"/>
                <a:ea typeface="Times" charset="0"/>
                <a:cs typeface="Times" charset="0"/>
              </a:rPr>
              <a:t>1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642674" y="5906246"/>
            <a:ext cx="389850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imes" charset="0"/>
                <a:ea typeface="Times" charset="0"/>
                <a:cs typeface="Times" charset="0"/>
              </a:rPr>
              <a:t>0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282392" y="5912566"/>
            <a:ext cx="526106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imes" charset="0"/>
                <a:ea typeface="Times" charset="0"/>
                <a:cs typeface="Times" charset="0"/>
              </a:rPr>
              <a:t>-1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189186" y="5906246"/>
            <a:ext cx="389850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imes" charset="0"/>
                <a:ea typeface="Times" charset="0"/>
                <a:cs typeface="Times" charset="0"/>
              </a:rPr>
              <a:t>1</a:t>
            </a:r>
          </a:p>
        </p:txBody>
      </p:sp>
      <p:cxnSp>
        <p:nvCxnSpPr>
          <p:cNvPr id="20" name="Straight Connector 19"/>
          <p:cNvCxnSpPr/>
          <p:nvPr/>
        </p:nvCxnSpPr>
        <p:spPr>
          <a:xfrm>
            <a:off x="1477317" y="5731724"/>
            <a:ext cx="0" cy="26721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6376859" y="5731724"/>
            <a:ext cx="0" cy="26721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Oval 22"/>
          <p:cNvSpPr/>
          <p:nvPr/>
        </p:nvSpPr>
        <p:spPr>
          <a:xfrm>
            <a:off x="6311988" y="5798363"/>
            <a:ext cx="179313" cy="179313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1484139" y="3918383"/>
            <a:ext cx="179313" cy="179313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5916575" y="5073138"/>
            <a:ext cx="970137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imes" charset="0"/>
                <a:ea typeface="Times" charset="0"/>
                <a:cs typeface="Times" charset="0"/>
              </a:rPr>
              <a:t>(1,0)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088726" y="3358671"/>
            <a:ext cx="1106393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imes" charset="0"/>
                <a:ea typeface="Times" charset="0"/>
                <a:cs typeface="Times" charset="0"/>
              </a:rPr>
              <a:t>(-1,1)</a:t>
            </a: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390" t="18800" r="8046" b="10111"/>
          <a:stretch/>
        </p:blipFill>
        <p:spPr>
          <a:xfrm>
            <a:off x="8465958" y="4720037"/>
            <a:ext cx="3630851" cy="1894975"/>
          </a:xfrm>
          <a:prstGeom prst="rect">
            <a:avLst/>
          </a:prstGeom>
        </p:spPr>
      </p:pic>
      <p:pic>
        <p:nvPicPr>
          <p:cNvPr id="29" name="Content Placeholder 3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518" t="19355" r="9419" b="9447"/>
          <a:stretch/>
        </p:blipFill>
        <p:spPr>
          <a:xfrm>
            <a:off x="8465958" y="2786438"/>
            <a:ext cx="3490844" cy="1878331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8498" y="2034612"/>
            <a:ext cx="1727200" cy="469900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666197" y="2084896"/>
            <a:ext cx="1107996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Assume: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883214" y="1579793"/>
            <a:ext cx="1244571" cy="58010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922338" indent="-922338">
              <a:lnSpc>
                <a:spcPct val="150000"/>
              </a:lnSpc>
              <a:buFont typeface="+mj-lt"/>
              <a:buAutoNum type="alphaUcPeriod"/>
            </a:pPr>
            <a:r>
              <a:rPr lang="en-US" sz="3600" dirty="0"/>
              <a:t> </a:t>
            </a:r>
          </a:p>
          <a:p>
            <a:pPr marL="922338" indent="-922338">
              <a:lnSpc>
                <a:spcPct val="150000"/>
              </a:lnSpc>
              <a:buFont typeface="+mj-lt"/>
              <a:buAutoNum type="alphaUcPeriod"/>
            </a:pPr>
            <a:r>
              <a:rPr lang="en-US" sz="3600" dirty="0"/>
              <a:t> </a:t>
            </a:r>
          </a:p>
          <a:p>
            <a:pPr marL="922338" indent="-922338">
              <a:lnSpc>
                <a:spcPct val="150000"/>
              </a:lnSpc>
              <a:buFont typeface="+mj-lt"/>
              <a:buAutoNum type="alphaUcPeriod"/>
            </a:pPr>
            <a:r>
              <a:rPr lang="en-US" sz="3600" dirty="0"/>
              <a:t> </a:t>
            </a:r>
          </a:p>
          <a:p>
            <a:pPr marL="922338" indent="-922338">
              <a:lnSpc>
                <a:spcPct val="150000"/>
              </a:lnSpc>
              <a:buFont typeface="+mj-lt"/>
              <a:buAutoNum type="alphaUcPeriod"/>
            </a:pPr>
            <a:r>
              <a:rPr lang="en-US" sz="3600" dirty="0"/>
              <a:t> </a:t>
            </a:r>
          </a:p>
          <a:p>
            <a:pPr marL="922338" indent="-922338">
              <a:lnSpc>
                <a:spcPct val="150000"/>
              </a:lnSpc>
              <a:buFont typeface="+mj-lt"/>
              <a:buAutoNum type="alphaUcPeriod"/>
            </a:pPr>
            <a:endParaRPr lang="en-US" sz="3600" dirty="0"/>
          </a:p>
          <a:p>
            <a:pPr marL="922338" indent="-922338">
              <a:lnSpc>
                <a:spcPct val="150000"/>
              </a:lnSpc>
              <a:buFont typeface="+mj-lt"/>
              <a:buAutoNum type="alphaUcPeriod"/>
            </a:pPr>
            <a:endParaRPr lang="en-US" sz="3600" dirty="0"/>
          </a:p>
          <a:p>
            <a:pPr marL="922338" indent="-922338">
              <a:lnSpc>
                <a:spcPct val="150000"/>
              </a:lnSpc>
              <a:buFont typeface="+mj-lt"/>
              <a:buAutoNum type="alphaUcPeriod"/>
            </a:pPr>
            <a:endParaRPr lang="en-US" sz="3600" dirty="0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5404" y="1930529"/>
            <a:ext cx="1384300" cy="34290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93483" y="2694464"/>
            <a:ext cx="1016000" cy="34290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86495" y="3504123"/>
            <a:ext cx="1714500" cy="342900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73317" y="4377137"/>
            <a:ext cx="1358900" cy="342900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656956" y="2767151"/>
            <a:ext cx="1202573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/>
              <a:t>The Data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096D2E-63DF-1546-A56C-9CA850403425}"/>
              </a:ext>
            </a:extLst>
          </p:cNvPr>
          <p:cNvSpPr txBox="1"/>
          <p:nvPr/>
        </p:nvSpPr>
        <p:spPr>
          <a:xfrm>
            <a:off x="594196" y="261931"/>
            <a:ext cx="3928377" cy="144655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4400" dirty="0"/>
              <a:t>What is the value of </a:t>
            </a:r>
            <a:r>
              <a:rPr lang="en-US" sz="4400" dirty="0" err="1"/>
              <a:t>θ</a:t>
            </a:r>
            <a:r>
              <a:rPr lang="en-US" sz="4400" dirty="0"/>
              <a:t>?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DD4EEA35-8284-C44B-990D-A37825BA2A3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32524" y="409622"/>
            <a:ext cx="7637376" cy="98786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FE827F4-9E02-8A4D-9184-AAC128555EB8}"/>
              </a:ext>
            </a:extLst>
          </p:cNvPr>
          <p:cNvSpPr/>
          <p:nvPr/>
        </p:nvSpPr>
        <p:spPr>
          <a:xfrm>
            <a:off x="7139458" y="1317307"/>
            <a:ext cx="491673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hlinkClick r:id="rId10"/>
              </a:rPr>
              <a:t>http://bit.ly/ds100-sp18-cla</a:t>
            </a:r>
            <a:r>
              <a:rPr lang="en-US" sz="2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67951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flythrough dir="out" hasBounce="1"/>
      </p:transition>
    </mc:Choice>
    <mc:Fallback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Arrow Connector 5"/>
          <p:cNvCxnSpPr/>
          <p:nvPr/>
        </p:nvCxnSpPr>
        <p:spPr>
          <a:xfrm flipV="1">
            <a:off x="11821370" y="1306543"/>
            <a:ext cx="0" cy="37338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8321086" y="4099770"/>
            <a:ext cx="740854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11661826" y="2342071"/>
            <a:ext cx="319087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1316367" y="2049683"/>
            <a:ext cx="389850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imes" charset="0"/>
                <a:ea typeface="Times" charset="0"/>
                <a:cs typeface="Times" charset="0"/>
              </a:rPr>
              <a:t>1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1466901" y="4129437"/>
            <a:ext cx="389850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imes" charset="0"/>
                <a:ea typeface="Times" charset="0"/>
                <a:cs typeface="Times" charset="0"/>
              </a:rPr>
              <a:t>0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106619" y="4135757"/>
            <a:ext cx="526106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imes" charset="0"/>
                <a:ea typeface="Times" charset="0"/>
                <a:cs typeface="Times" charset="0"/>
              </a:rPr>
              <a:t>-1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4013413" y="4129437"/>
            <a:ext cx="389850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imes" charset="0"/>
                <a:ea typeface="Times" charset="0"/>
                <a:cs typeface="Times" charset="0"/>
              </a:rPr>
              <a:t>1</a:t>
            </a:r>
          </a:p>
        </p:txBody>
      </p:sp>
      <p:cxnSp>
        <p:nvCxnSpPr>
          <p:cNvPr id="20" name="Straight Connector 19"/>
          <p:cNvCxnSpPr/>
          <p:nvPr/>
        </p:nvCxnSpPr>
        <p:spPr>
          <a:xfrm>
            <a:off x="9301544" y="3954915"/>
            <a:ext cx="0" cy="26721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14201086" y="3954915"/>
            <a:ext cx="0" cy="26721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Oval 22"/>
          <p:cNvSpPr/>
          <p:nvPr/>
        </p:nvSpPr>
        <p:spPr>
          <a:xfrm>
            <a:off x="14136215" y="4021554"/>
            <a:ext cx="179313" cy="179313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9308366" y="2141574"/>
            <a:ext cx="179313" cy="179313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13740802" y="3296329"/>
            <a:ext cx="970137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imes" charset="0"/>
                <a:ea typeface="Times" charset="0"/>
                <a:cs typeface="Times" charset="0"/>
              </a:rPr>
              <a:t>(1,0)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8912953" y="1581862"/>
            <a:ext cx="1106393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imes" charset="0"/>
                <a:ea typeface="Times" charset="0"/>
                <a:cs typeface="Times" charset="0"/>
              </a:rPr>
              <a:t>(-1,1)</a:t>
            </a: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8498" y="2034612"/>
            <a:ext cx="1727200" cy="469900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666197" y="2084896"/>
            <a:ext cx="1107996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Assume: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5335752" y="5754964"/>
            <a:ext cx="1244571" cy="58010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922338" indent="-922338">
              <a:lnSpc>
                <a:spcPct val="150000"/>
              </a:lnSpc>
              <a:buFont typeface="+mj-lt"/>
              <a:buAutoNum type="alphaUcPeriod"/>
            </a:pPr>
            <a:r>
              <a:rPr lang="en-US" sz="3600" dirty="0"/>
              <a:t> </a:t>
            </a:r>
          </a:p>
          <a:p>
            <a:pPr marL="922338" indent="-922338">
              <a:lnSpc>
                <a:spcPct val="150000"/>
              </a:lnSpc>
              <a:buFont typeface="+mj-lt"/>
              <a:buAutoNum type="alphaUcPeriod"/>
            </a:pPr>
            <a:r>
              <a:rPr lang="en-US" sz="3600" dirty="0"/>
              <a:t> </a:t>
            </a:r>
          </a:p>
          <a:p>
            <a:pPr marL="922338" indent="-922338">
              <a:lnSpc>
                <a:spcPct val="150000"/>
              </a:lnSpc>
              <a:buFont typeface="+mj-lt"/>
              <a:buAutoNum type="alphaUcPeriod"/>
            </a:pPr>
            <a:r>
              <a:rPr lang="en-US" sz="3600" dirty="0"/>
              <a:t> </a:t>
            </a:r>
          </a:p>
          <a:p>
            <a:pPr marL="922338" indent="-922338">
              <a:lnSpc>
                <a:spcPct val="150000"/>
              </a:lnSpc>
              <a:buFont typeface="+mj-lt"/>
              <a:buAutoNum type="alphaUcPeriod"/>
            </a:pPr>
            <a:r>
              <a:rPr lang="en-US" sz="3600" dirty="0"/>
              <a:t> </a:t>
            </a:r>
          </a:p>
          <a:p>
            <a:pPr marL="922338" indent="-922338">
              <a:lnSpc>
                <a:spcPct val="150000"/>
              </a:lnSpc>
              <a:buFont typeface="+mj-lt"/>
              <a:buAutoNum type="alphaUcPeriod"/>
            </a:pPr>
            <a:endParaRPr lang="en-US" sz="3600" dirty="0"/>
          </a:p>
          <a:p>
            <a:pPr marL="922338" indent="-922338">
              <a:lnSpc>
                <a:spcPct val="150000"/>
              </a:lnSpc>
              <a:buFont typeface="+mj-lt"/>
              <a:buAutoNum type="alphaUcPeriod"/>
            </a:pPr>
            <a:endParaRPr lang="en-US" sz="3600" dirty="0"/>
          </a:p>
          <a:p>
            <a:pPr marL="922338" indent="-922338">
              <a:lnSpc>
                <a:spcPct val="150000"/>
              </a:lnSpc>
              <a:buFont typeface="+mj-lt"/>
              <a:buAutoNum type="alphaUcPeriod"/>
            </a:pPr>
            <a:endParaRPr lang="en-US" sz="3600" dirty="0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27942" y="6105700"/>
            <a:ext cx="1384300" cy="34290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46021" y="6869635"/>
            <a:ext cx="1016000" cy="34290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51649" y="5256243"/>
            <a:ext cx="1714500" cy="342900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225855" y="8552308"/>
            <a:ext cx="1358900" cy="342900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9533212" y="2075245"/>
            <a:ext cx="1202573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/>
              <a:t>The Data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096D2E-63DF-1546-A56C-9CA850403425}"/>
              </a:ext>
            </a:extLst>
          </p:cNvPr>
          <p:cNvSpPr txBox="1"/>
          <p:nvPr/>
        </p:nvSpPr>
        <p:spPr>
          <a:xfrm>
            <a:off x="594196" y="261931"/>
            <a:ext cx="3928377" cy="144655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4400" dirty="0"/>
              <a:t>What is the value of </a:t>
            </a:r>
            <a:r>
              <a:rPr lang="en-US" sz="4400" dirty="0" err="1"/>
              <a:t>θ</a:t>
            </a:r>
            <a:r>
              <a:rPr lang="en-US" sz="4400" dirty="0"/>
              <a:t>?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DD4EEA35-8284-C44B-990D-A37825BA2A3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32524" y="409622"/>
            <a:ext cx="7637376" cy="98786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C87D631-296C-7C4A-9B2F-DB73572B98B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86146" y="2473077"/>
            <a:ext cx="2679700" cy="49530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F92E7A98-EDC1-A948-A7DA-742C2960750B}"/>
              </a:ext>
            </a:extLst>
          </p:cNvPr>
          <p:cNvSpPr txBox="1"/>
          <p:nvPr/>
        </p:nvSpPr>
        <p:spPr>
          <a:xfrm>
            <a:off x="666197" y="2682995"/>
            <a:ext cx="3451586" cy="52322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Gothic" panose="020B0502020202020204" pitchFamily="34" charset="0"/>
                <a:ea typeface="Times" charset="0"/>
                <a:cs typeface="Times" charset="0"/>
              </a:rPr>
              <a:t>For the point (-1,1):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2BCC96-98BF-2843-AA0E-ED5935F6A28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39150" y="3266464"/>
            <a:ext cx="2311400" cy="4953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38D9CC2-6495-2747-9B56-B7D24590F63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5259" y="4963177"/>
            <a:ext cx="2527300" cy="43180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83C19FAB-B81D-4A4B-82C6-0C168FA526D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812909" y="4043966"/>
            <a:ext cx="3584458" cy="2520322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7F164C1F-1020-AE4B-B991-2F6DAB089D00}"/>
              </a:ext>
            </a:extLst>
          </p:cNvPr>
          <p:cNvSpPr txBox="1"/>
          <p:nvPr/>
        </p:nvSpPr>
        <p:spPr>
          <a:xfrm>
            <a:off x="554781" y="4261474"/>
            <a:ext cx="1356462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Objective:</a:t>
            </a:r>
          </a:p>
        </p:txBody>
      </p:sp>
    </p:spTree>
    <p:extLst>
      <p:ext uri="{BB962C8B-B14F-4D97-AF65-F5344CB8AC3E}">
        <p14:creationId xmlns:p14="http://schemas.microsoft.com/office/powerpoint/2010/main" val="73513851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Arrow Connector 5"/>
          <p:cNvCxnSpPr/>
          <p:nvPr/>
        </p:nvCxnSpPr>
        <p:spPr>
          <a:xfrm flipV="1">
            <a:off x="350679" y="3428742"/>
            <a:ext cx="0" cy="37338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-3149605" y="6221969"/>
            <a:ext cx="740854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191135" y="4464270"/>
            <a:ext cx="319087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-154324" y="4171882"/>
            <a:ext cx="389850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imes" charset="0"/>
                <a:ea typeface="Times" charset="0"/>
                <a:cs typeface="Times" charset="0"/>
              </a:rPr>
              <a:t>1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-3790" y="6251636"/>
            <a:ext cx="389850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imes" charset="0"/>
                <a:ea typeface="Times" charset="0"/>
                <a:cs typeface="Times" charset="0"/>
              </a:rPr>
              <a:t>0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-2364072" y="6257956"/>
            <a:ext cx="526106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imes" charset="0"/>
                <a:ea typeface="Times" charset="0"/>
                <a:cs typeface="Times" charset="0"/>
              </a:rPr>
              <a:t>-1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542722" y="6251636"/>
            <a:ext cx="389850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imes" charset="0"/>
                <a:ea typeface="Times" charset="0"/>
                <a:cs typeface="Times" charset="0"/>
              </a:rPr>
              <a:t>1</a:t>
            </a:r>
          </a:p>
        </p:txBody>
      </p:sp>
      <p:cxnSp>
        <p:nvCxnSpPr>
          <p:cNvPr id="20" name="Straight Connector 19"/>
          <p:cNvCxnSpPr/>
          <p:nvPr/>
        </p:nvCxnSpPr>
        <p:spPr>
          <a:xfrm>
            <a:off x="-2169147" y="6077114"/>
            <a:ext cx="0" cy="26721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2730395" y="6077114"/>
            <a:ext cx="0" cy="26721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Oval 22"/>
          <p:cNvSpPr/>
          <p:nvPr/>
        </p:nvSpPr>
        <p:spPr>
          <a:xfrm>
            <a:off x="2665524" y="6143753"/>
            <a:ext cx="179313" cy="179313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-2162325" y="4263773"/>
            <a:ext cx="179313" cy="179313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2270111" y="5418528"/>
            <a:ext cx="970137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imes" charset="0"/>
                <a:ea typeface="Times" charset="0"/>
                <a:cs typeface="Times" charset="0"/>
              </a:rPr>
              <a:t>(1,0)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-2557738" y="3704061"/>
            <a:ext cx="1106393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imes" charset="0"/>
                <a:ea typeface="Times" charset="0"/>
                <a:cs typeface="Times" charset="0"/>
              </a:rPr>
              <a:t>(-1,1)</a:t>
            </a: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8498" y="2034612"/>
            <a:ext cx="1727200" cy="469900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666197" y="2084896"/>
            <a:ext cx="1107996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Assume: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5335752" y="5754964"/>
            <a:ext cx="1244571" cy="58010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922338" indent="-922338">
              <a:lnSpc>
                <a:spcPct val="150000"/>
              </a:lnSpc>
              <a:buFont typeface="+mj-lt"/>
              <a:buAutoNum type="alphaUcPeriod"/>
            </a:pPr>
            <a:r>
              <a:rPr lang="en-US" sz="3600" dirty="0"/>
              <a:t> </a:t>
            </a:r>
          </a:p>
          <a:p>
            <a:pPr marL="922338" indent="-922338">
              <a:lnSpc>
                <a:spcPct val="150000"/>
              </a:lnSpc>
              <a:buFont typeface="+mj-lt"/>
              <a:buAutoNum type="alphaUcPeriod"/>
            </a:pPr>
            <a:r>
              <a:rPr lang="en-US" sz="3600" dirty="0"/>
              <a:t> </a:t>
            </a:r>
          </a:p>
          <a:p>
            <a:pPr marL="922338" indent="-922338">
              <a:lnSpc>
                <a:spcPct val="150000"/>
              </a:lnSpc>
              <a:buFont typeface="+mj-lt"/>
              <a:buAutoNum type="alphaUcPeriod"/>
            </a:pPr>
            <a:r>
              <a:rPr lang="en-US" sz="3600" dirty="0"/>
              <a:t> </a:t>
            </a:r>
          </a:p>
          <a:p>
            <a:pPr marL="922338" indent="-922338">
              <a:lnSpc>
                <a:spcPct val="150000"/>
              </a:lnSpc>
              <a:buFont typeface="+mj-lt"/>
              <a:buAutoNum type="alphaUcPeriod"/>
            </a:pPr>
            <a:r>
              <a:rPr lang="en-US" sz="3600" dirty="0"/>
              <a:t> </a:t>
            </a:r>
          </a:p>
          <a:p>
            <a:pPr marL="922338" indent="-922338">
              <a:lnSpc>
                <a:spcPct val="150000"/>
              </a:lnSpc>
              <a:buFont typeface="+mj-lt"/>
              <a:buAutoNum type="alphaUcPeriod"/>
            </a:pPr>
            <a:endParaRPr lang="en-US" sz="3600" dirty="0"/>
          </a:p>
          <a:p>
            <a:pPr marL="922338" indent="-922338">
              <a:lnSpc>
                <a:spcPct val="150000"/>
              </a:lnSpc>
              <a:buFont typeface="+mj-lt"/>
              <a:buAutoNum type="alphaUcPeriod"/>
            </a:pPr>
            <a:endParaRPr lang="en-US" sz="3600" dirty="0"/>
          </a:p>
          <a:p>
            <a:pPr marL="922338" indent="-922338">
              <a:lnSpc>
                <a:spcPct val="150000"/>
              </a:lnSpc>
              <a:buFont typeface="+mj-lt"/>
              <a:buAutoNum type="alphaUcPeriod"/>
            </a:pPr>
            <a:endParaRPr lang="en-US" sz="3600" dirty="0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27942" y="6105700"/>
            <a:ext cx="1384300" cy="34290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46021" y="6869635"/>
            <a:ext cx="1016000" cy="34290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3896" y="2282778"/>
            <a:ext cx="1714500" cy="342900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225855" y="8552308"/>
            <a:ext cx="1358900" cy="342900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-1937479" y="4197444"/>
            <a:ext cx="1202573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/>
              <a:t>The Data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096D2E-63DF-1546-A56C-9CA850403425}"/>
              </a:ext>
            </a:extLst>
          </p:cNvPr>
          <p:cNvSpPr txBox="1"/>
          <p:nvPr/>
        </p:nvSpPr>
        <p:spPr>
          <a:xfrm>
            <a:off x="594196" y="261931"/>
            <a:ext cx="3928377" cy="144655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4400" dirty="0"/>
              <a:t>What is the value of </a:t>
            </a:r>
            <a:r>
              <a:rPr lang="en-US" sz="4400" dirty="0" err="1"/>
              <a:t>θ</a:t>
            </a:r>
            <a:r>
              <a:rPr lang="en-US" sz="4400" dirty="0"/>
              <a:t>?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DD4EEA35-8284-C44B-990D-A37825BA2A3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32524" y="409622"/>
            <a:ext cx="7637376" cy="987866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F92E7A98-EDC1-A948-A7DA-742C2960750B}"/>
              </a:ext>
            </a:extLst>
          </p:cNvPr>
          <p:cNvSpPr txBox="1"/>
          <p:nvPr/>
        </p:nvSpPr>
        <p:spPr>
          <a:xfrm>
            <a:off x="5775643" y="1563476"/>
            <a:ext cx="3451586" cy="52322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Gothic" panose="020B0502020202020204" pitchFamily="34" charset="0"/>
                <a:ea typeface="Times" charset="0"/>
                <a:cs typeface="Times" charset="0"/>
              </a:rPr>
              <a:t>For the point (-1,1):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38D9CC2-6495-2747-9B56-B7D24590F63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44647" y="1655034"/>
            <a:ext cx="2527300" cy="431800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98B1CC85-B42B-DF40-9B39-E3D184B09B52}"/>
              </a:ext>
            </a:extLst>
          </p:cNvPr>
          <p:cNvSpPr txBox="1"/>
          <p:nvPr/>
        </p:nvSpPr>
        <p:spPr>
          <a:xfrm>
            <a:off x="397322" y="2823694"/>
            <a:ext cx="3432350" cy="52322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Gothic" panose="020B0502020202020204" pitchFamily="34" charset="0"/>
                <a:ea typeface="Times" charset="0"/>
                <a:cs typeface="Times" charset="0"/>
              </a:rPr>
              <a:t>For the point (1, 0):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4A5219-DC6D-D943-BFB6-93F0977B9E1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90998" y="3466179"/>
            <a:ext cx="2362200" cy="495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C4789FE-E2A1-C943-B951-E3253D2AC2A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37584" y="4144287"/>
            <a:ext cx="2641600" cy="495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DDAB750-8BD3-3B4E-9539-0362E4CE232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25416" y="3628494"/>
            <a:ext cx="2717800" cy="431800"/>
          </a:xfrm>
          <a:prstGeom prst="rect">
            <a:avLst/>
          </a:prstGeom>
        </p:spPr>
      </p:pic>
      <p:sp>
        <p:nvSpPr>
          <p:cNvPr id="10" name="Right Arrow 9">
            <a:extLst>
              <a:ext uri="{FF2B5EF4-FFF2-40B4-BE49-F238E27FC236}">
                <a16:creationId xmlns:a16="http://schemas.microsoft.com/office/drawing/2014/main" id="{896B7427-568C-1244-9484-16BC8C25C305}"/>
              </a:ext>
            </a:extLst>
          </p:cNvPr>
          <p:cNvSpPr/>
          <p:nvPr/>
        </p:nvSpPr>
        <p:spPr>
          <a:xfrm>
            <a:off x="4258940" y="3596744"/>
            <a:ext cx="586015" cy="495300"/>
          </a:xfrm>
          <a:prstGeom prst="rightArrow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8DD6E93A-7E59-0D44-B968-C748C5B9C1E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123677" y="3067130"/>
            <a:ext cx="3546223" cy="2493439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9CE7EC67-1D61-934A-9CDA-B50FE0974E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3896" y="5754460"/>
            <a:ext cx="1714500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41279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8498" y="2034612"/>
            <a:ext cx="1727200" cy="469900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666197" y="2084896"/>
            <a:ext cx="1107996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Assume: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5335752" y="5754964"/>
            <a:ext cx="1244571" cy="58010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922338" indent="-922338">
              <a:lnSpc>
                <a:spcPct val="150000"/>
              </a:lnSpc>
              <a:buFont typeface="+mj-lt"/>
              <a:buAutoNum type="alphaUcPeriod"/>
            </a:pPr>
            <a:r>
              <a:rPr lang="en-US" sz="3600" dirty="0"/>
              <a:t> </a:t>
            </a:r>
          </a:p>
          <a:p>
            <a:pPr marL="922338" indent="-922338">
              <a:lnSpc>
                <a:spcPct val="150000"/>
              </a:lnSpc>
              <a:buFont typeface="+mj-lt"/>
              <a:buAutoNum type="alphaUcPeriod"/>
            </a:pPr>
            <a:r>
              <a:rPr lang="en-US" sz="3600" dirty="0"/>
              <a:t> </a:t>
            </a:r>
          </a:p>
          <a:p>
            <a:pPr marL="922338" indent="-922338">
              <a:lnSpc>
                <a:spcPct val="150000"/>
              </a:lnSpc>
              <a:buFont typeface="+mj-lt"/>
              <a:buAutoNum type="alphaUcPeriod"/>
            </a:pPr>
            <a:r>
              <a:rPr lang="en-US" sz="3600" dirty="0"/>
              <a:t> </a:t>
            </a:r>
          </a:p>
          <a:p>
            <a:pPr marL="922338" indent="-922338">
              <a:lnSpc>
                <a:spcPct val="150000"/>
              </a:lnSpc>
              <a:buFont typeface="+mj-lt"/>
              <a:buAutoNum type="alphaUcPeriod"/>
            </a:pPr>
            <a:r>
              <a:rPr lang="en-US" sz="3600" dirty="0"/>
              <a:t> </a:t>
            </a:r>
          </a:p>
          <a:p>
            <a:pPr marL="922338" indent="-922338">
              <a:lnSpc>
                <a:spcPct val="150000"/>
              </a:lnSpc>
              <a:buFont typeface="+mj-lt"/>
              <a:buAutoNum type="alphaUcPeriod"/>
            </a:pPr>
            <a:endParaRPr lang="en-US" sz="3600" dirty="0"/>
          </a:p>
          <a:p>
            <a:pPr marL="922338" indent="-922338">
              <a:lnSpc>
                <a:spcPct val="150000"/>
              </a:lnSpc>
              <a:buFont typeface="+mj-lt"/>
              <a:buAutoNum type="alphaUcPeriod"/>
            </a:pPr>
            <a:endParaRPr lang="en-US" sz="3600" dirty="0"/>
          </a:p>
          <a:p>
            <a:pPr marL="922338" indent="-922338">
              <a:lnSpc>
                <a:spcPct val="150000"/>
              </a:lnSpc>
              <a:buFont typeface="+mj-lt"/>
              <a:buAutoNum type="alphaUcPeriod"/>
            </a:pPr>
            <a:endParaRPr lang="en-US" sz="3600" dirty="0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27942" y="6105700"/>
            <a:ext cx="1384300" cy="34290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46021" y="6869635"/>
            <a:ext cx="1016000" cy="34290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3896" y="2282778"/>
            <a:ext cx="1714500" cy="342900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225855" y="8552308"/>
            <a:ext cx="1358900" cy="34290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V="1">
            <a:off x="9599588" y="4391904"/>
            <a:ext cx="0" cy="229088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7451974" y="6105700"/>
            <a:ext cx="454554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9501699" y="4977378"/>
            <a:ext cx="195777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616915" y="4698821"/>
            <a:ext cx="466822" cy="59520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imes" charset="0"/>
                <a:ea typeface="Times" charset="0"/>
                <a:cs typeface="Times" charset="0"/>
              </a:rPr>
              <a:t>1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9627762" y="6123902"/>
            <a:ext cx="239194" cy="35879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imes" charset="0"/>
                <a:ea typeface="Times" charset="0"/>
                <a:cs typeface="Times" charset="0"/>
              </a:rPr>
              <a:t>0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933941" y="6127780"/>
            <a:ext cx="322794" cy="35879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imes" charset="0"/>
                <a:ea typeface="Times" charset="0"/>
                <a:cs typeface="Times" charset="0"/>
              </a:rPr>
              <a:t>-1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0944524" y="6123902"/>
            <a:ext cx="239194" cy="35879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imes" charset="0"/>
                <a:ea typeface="Times" charset="0"/>
                <a:cs typeface="Times" charset="0"/>
              </a:rPr>
              <a:t>1</a:t>
            </a:r>
          </a:p>
        </p:txBody>
      </p:sp>
      <p:cxnSp>
        <p:nvCxnSpPr>
          <p:cNvPr id="20" name="Straight Connector 19"/>
          <p:cNvCxnSpPr/>
          <p:nvPr/>
        </p:nvCxnSpPr>
        <p:spPr>
          <a:xfrm>
            <a:off x="8053538" y="6016823"/>
            <a:ext cx="0" cy="16395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11059672" y="6016823"/>
            <a:ext cx="0" cy="16395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Oval 22"/>
          <p:cNvSpPr/>
          <p:nvPr/>
        </p:nvSpPr>
        <p:spPr>
          <a:xfrm>
            <a:off x="11019870" y="6057710"/>
            <a:ext cx="110018" cy="110018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8057724" y="4904241"/>
            <a:ext cx="110018" cy="110018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10754260" y="5482024"/>
            <a:ext cx="1437740" cy="58477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imes" charset="0"/>
                <a:ea typeface="Times" charset="0"/>
                <a:cs typeface="Times" charset="0"/>
              </a:rPr>
              <a:t>(1,0)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761790" y="4400582"/>
            <a:ext cx="1645149" cy="58477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imes" charset="0"/>
                <a:ea typeface="Times" charset="0"/>
                <a:cs typeface="Times" charset="0"/>
              </a:rPr>
              <a:t>(-1,1)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7882454" y="5162596"/>
            <a:ext cx="1507158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dirty="0"/>
              <a:t>The Data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096D2E-63DF-1546-A56C-9CA850403425}"/>
              </a:ext>
            </a:extLst>
          </p:cNvPr>
          <p:cNvSpPr txBox="1"/>
          <p:nvPr/>
        </p:nvSpPr>
        <p:spPr>
          <a:xfrm>
            <a:off x="594196" y="261931"/>
            <a:ext cx="3928377" cy="144655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4400" dirty="0"/>
              <a:t>What is the value of </a:t>
            </a:r>
            <a:r>
              <a:rPr lang="en-US" sz="4400" dirty="0" err="1"/>
              <a:t>θ</a:t>
            </a:r>
            <a:r>
              <a:rPr lang="en-US" sz="4400" dirty="0"/>
              <a:t>?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DD4EEA35-8284-C44B-990D-A37825BA2A3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32524" y="409622"/>
            <a:ext cx="7637376" cy="987866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F92E7A98-EDC1-A948-A7DA-742C2960750B}"/>
              </a:ext>
            </a:extLst>
          </p:cNvPr>
          <p:cNvSpPr txBox="1"/>
          <p:nvPr/>
        </p:nvSpPr>
        <p:spPr>
          <a:xfrm>
            <a:off x="5775643" y="1563476"/>
            <a:ext cx="3451586" cy="52322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Gothic" panose="020B0502020202020204" pitchFamily="34" charset="0"/>
                <a:ea typeface="Times" charset="0"/>
                <a:cs typeface="Times" charset="0"/>
              </a:rPr>
              <a:t>For the point (-1,1):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38D9CC2-6495-2747-9B56-B7D24590F63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44647" y="1655034"/>
            <a:ext cx="2527300" cy="431800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98B1CC85-B42B-DF40-9B39-E3D184B09B52}"/>
              </a:ext>
            </a:extLst>
          </p:cNvPr>
          <p:cNvSpPr txBox="1"/>
          <p:nvPr/>
        </p:nvSpPr>
        <p:spPr>
          <a:xfrm>
            <a:off x="5775643" y="2753791"/>
            <a:ext cx="3432350" cy="52322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Gothic" panose="020B0502020202020204" pitchFamily="34" charset="0"/>
                <a:ea typeface="Times" charset="0"/>
                <a:cs typeface="Times" charset="0"/>
              </a:rPr>
              <a:t>For the point (1, 0):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DDAB750-8BD3-3B4E-9539-0362E4CE232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44647" y="2845211"/>
            <a:ext cx="2717800" cy="4318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8DD6E93A-7E59-0D44-B968-C748C5B9C1E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363212" y="1466230"/>
            <a:ext cx="3546223" cy="2493439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9CE7EC67-1D61-934A-9CDA-B50FE0974E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95496" y="3596744"/>
            <a:ext cx="1714500" cy="342900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A70A83F3-4418-9C4D-B999-5453B9F60061}"/>
              </a:ext>
            </a:extLst>
          </p:cNvPr>
          <p:cNvGrpSpPr/>
          <p:nvPr/>
        </p:nvGrpSpPr>
        <p:grpSpPr>
          <a:xfrm>
            <a:off x="723595" y="2839193"/>
            <a:ext cx="4728195" cy="3707552"/>
            <a:chOff x="753098" y="2975240"/>
            <a:chExt cx="4728195" cy="3707552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0F5D3CBF-0206-7644-80AB-37E5E4855B6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53098" y="3340874"/>
              <a:ext cx="4728195" cy="3341918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9E6C758E-193F-114B-8BD3-E000331F23F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02695" y="5162596"/>
              <a:ext cx="1714500" cy="342900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43423D5-1DFA-AD4F-B1B7-CF11983332DF}"/>
                </a:ext>
              </a:extLst>
            </p:cNvPr>
            <p:cNvSpPr txBox="1"/>
            <p:nvPr/>
          </p:nvSpPr>
          <p:spPr>
            <a:xfrm>
              <a:off x="1220195" y="2975240"/>
              <a:ext cx="1217000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dirty="0"/>
                <a:t>Total Loss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88875C7C-7076-AC41-95AA-8C5CF43F663B}"/>
              </a:ext>
            </a:extLst>
          </p:cNvPr>
          <p:cNvSpPr txBox="1"/>
          <p:nvPr/>
        </p:nvSpPr>
        <p:spPr>
          <a:xfrm>
            <a:off x="4130946" y="5297358"/>
            <a:ext cx="3352200" cy="46166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400" dirty="0"/>
              <a:t>Degenerate Solution!</a:t>
            </a:r>
          </a:p>
        </p:txBody>
      </p:sp>
      <p:sp>
        <p:nvSpPr>
          <p:cNvPr id="27" name="Freeform 26">
            <a:extLst>
              <a:ext uri="{FF2B5EF4-FFF2-40B4-BE49-F238E27FC236}">
                <a16:creationId xmlns:a16="http://schemas.microsoft.com/office/drawing/2014/main" id="{DCE027B1-F5B5-3942-AA19-A629A63B73E3}"/>
              </a:ext>
            </a:extLst>
          </p:cNvPr>
          <p:cNvSpPr/>
          <p:nvPr/>
        </p:nvSpPr>
        <p:spPr>
          <a:xfrm>
            <a:off x="7601802" y="4967785"/>
            <a:ext cx="4339989" cy="1146412"/>
          </a:xfrm>
          <a:custGeom>
            <a:avLst/>
            <a:gdLst>
              <a:gd name="connsiteX0" fmla="*/ 0 w 3848669"/>
              <a:gd name="connsiteY0" fmla="*/ 0 h 1146412"/>
              <a:gd name="connsiteX1" fmla="*/ 1501254 w 3848669"/>
              <a:gd name="connsiteY1" fmla="*/ 0 h 1146412"/>
              <a:gd name="connsiteX2" fmla="*/ 1501254 w 3848669"/>
              <a:gd name="connsiteY2" fmla="*/ 1146412 h 1146412"/>
              <a:gd name="connsiteX3" fmla="*/ 3848669 w 3848669"/>
              <a:gd name="connsiteY3" fmla="*/ 1146412 h 1146412"/>
              <a:gd name="connsiteX0" fmla="*/ 0 w 4339989"/>
              <a:gd name="connsiteY0" fmla="*/ 0 h 1146412"/>
              <a:gd name="connsiteX1" fmla="*/ 1992574 w 4339989"/>
              <a:gd name="connsiteY1" fmla="*/ 0 h 1146412"/>
              <a:gd name="connsiteX2" fmla="*/ 1992574 w 4339989"/>
              <a:gd name="connsiteY2" fmla="*/ 1146412 h 1146412"/>
              <a:gd name="connsiteX3" fmla="*/ 4339989 w 4339989"/>
              <a:gd name="connsiteY3" fmla="*/ 1146412 h 1146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39989" h="1146412">
                <a:moveTo>
                  <a:pt x="0" y="0"/>
                </a:moveTo>
                <a:lnTo>
                  <a:pt x="1992574" y="0"/>
                </a:lnTo>
                <a:lnTo>
                  <a:pt x="1992574" y="1146412"/>
                </a:lnTo>
                <a:lnTo>
                  <a:pt x="4339989" y="1146412"/>
                </a:lnTo>
              </a:path>
            </a:pathLst>
          </a:custGeom>
          <a:ln w="38100" cap="flat" cmpd="sng" algn="ctr">
            <a:solidFill>
              <a:schemeClr val="accent2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18C202C-1941-0F48-B4CB-A546BDB731FF}"/>
              </a:ext>
            </a:extLst>
          </p:cNvPr>
          <p:cNvSpPr txBox="1"/>
          <p:nvPr/>
        </p:nvSpPr>
        <p:spPr>
          <a:xfrm>
            <a:off x="9891639" y="4207238"/>
            <a:ext cx="2122697" cy="36933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Overly confident!</a:t>
            </a:r>
          </a:p>
        </p:txBody>
      </p:sp>
    </p:spTree>
    <p:extLst>
      <p:ext uri="{BB962C8B-B14F-4D97-AF65-F5344CB8AC3E}">
        <p14:creationId xmlns:p14="http://schemas.microsoft.com/office/powerpoint/2010/main" val="87765899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7" grpId="0" animBg="1"/>
      <p:bldP spid="2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8882" y="195968"/>
            <a:ext cx="10801350" cy="1325563"/>
          </a:xfrm>
        </p:spPr>
        <p:txBody>
          <a:bodyPr/>
          <a:lstStyle/>
          <a:p>
            <a:r>
              <a:rPr lang="en-US" b="1" dirty="0"/>
              <a:t>Generalization:</a:t>
            </a:r>
            <a:r>
              <a:rPr lang="en-US" dirty="0"/>
              <a:t> </a:t>
            </a:r>
            <a:r>
              <a:rPr lang="en-US" i="1" dirty="0"/>
              <a:t>The Train-Test Split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507996" y="1521531"/>
            <a:ext cx="6849719" cy="4344713"/>
          </a:xfrm>
        </p:spPr>
        <p:txBody>
          <a:bodyPr>
            <a:normAutofit/>
          </a:bodyPr>
          <a:lstStyle/>
          <a:p>
            <a:r>
              <a:rPr lang="en-US" sz="2400" b="1" dirty="0"/>
              <a:t>Training Data:</a:t>
            </a:r>
            <a:r>
              <a:rPr lang="en-US" sz="2400" dirty="0"/>
              <a:t> used to fit model</a:t>
            </a:r>
          </a:p>
          <a:p>
            <a:r>
              <a:rPr lang="en-US" sz="2400" b="1" dirty="0"/>
              <a:t>Test Data: </a:t>
            </a:r>
            <a:r>
              <a:rPr lang="en-US" sz="2400" dirty="0"/>
              <a:t>check generalization error</a:t>
            </a:r>
          </a:p>
          <a:p>
            <a:r>
              <a:rPr lang="en-US" sz="2400" dirty="0"/>
              <a:t>How to split? </a:t>
            </a:r>
          </a:p>
          <a:p>
            <a:pPr lvl="1"/>
            <a:r>
              <a:rPr lang="en-US" sz="2000" dirty="0"/>
              <a:t>Randomly, Temporally, Geo</a:t>
            </a:r>
            <a:r>
              <a:rPr lang="mr-IN" sz="2000" dirty="0"/>
              <a:t>…</a:t>
            </a:r>
            <a:endParaRPr lang="en-US" sz="2000" dirty="0"/>
          </a:p>
          <a:p>
            <a:pPr lvl="1"/>
            <a:r>
              <a:rPr lang="en-US" sz="2000" dirty="0"/>
              <a:t>Depends on application (usually randomly)</a:t>
            </a:r>
          </a:p>
          <a:p>
            <a:r>
              <a:rPr lang="en-US" sz="2400" dirty="0"/>
              <a:t>What size? (90%-10%)</a:t>
            </a:r>
          </a:p>
          <a:p>
            <a:pPr lvl="1"/>
            <a:r>
              <a:rPr lang="en-US" sz="2000" dirty="0"/>
              <a:t>Larger training set </a:t>
            </a:r>
            <a:r>
              <a:rPr lang="en-US" sz="2000" dirty="0">
                <a:sym typeface="Wingdings"/>
              </a:rPr>
              <a:t> more complex models</a:t>
            </a:r>
          </a:p>
          <a:p>
            <a:pPr lvl="1"/>
            <a:r>
              <a:rPr lang="en-US" sz="2000" dirty="0">
                <a:sym typeface="Wingdings"/>
              </a:rPr>
              <a:t>Larger test set  better estimate of generalization error </a:t>
            </a:r>
            <a:endParaRPr lang="en-US" dirty="0">
              <a:sym typeface="Wingdings"/>
            </a:endParaRPr>
          </a:p>
          <a:p>
            <a:pPr lvl="1"/>
            <a:r>
              <a:rPr lang="en-US" sz="2000" dirty="0">
                <a:sym typeface="Wingdings"/>
              </a:rPr>
              <a:t>Typically between 75%-25% and </a:t>
            </a:r>
            <a:r>
              <a:rPr lang="en-US" sz="2000" dirty="0"/>
              <a:t>90%-10%</a:t>
            </a:r>
          </a:p>
        </p:txBody>
      </p:sp>
      <p:grpSp>
        <p:nvGrpSpPr>
          <p:cNvPr id="44" name="Group 43"/>
          <p:cNvGrpSpPr/>
          <p:nvPr/>
        </p:nvGrpSpPr>
        <p:grpSpPr>
          <a:xfrm>
            <a:off x="7797512" y="1659809"/>
            <a:ext cx="3797542" cy="3910519"/>
            <a:chOff x="7797512" y="1659809"/>
            <a:chExt cx="3797542" cy="3910519"/>
          </a:xfrm>
        </p:grpSpPr>
        <p:sp>
          <p:nvSpPr>
            <p:cNvPr id="17" name="Rectangle 16"/>
            <p:cNvSpPr/>
            <p:nvPr/>
          </p:nvSpPr>
          <p:spPr>
            <a:xfrm rot="16200000">
              <a:off x="6143810" y="3313511"/>
              <a:ext cx="3910519" cy="603115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Data</a:t>
              </a:r>
            </a:p>
          </p:txBody>
        </p:sp>
        <p:sp>
          <p:nvSpPr>
            <p:cNvPr id="18" name="Rectangle 17"/>
            <p:cNvSpPr/>
            <p:nvPr/>
          </p:nvSpPr>
          <p:spPr>
            <a:xfrm rot="16200000">
              <a:off x="9882985" y="2768764"/>
              <a:ext cx="2821022" cy="603115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Train</a:t>
              </a:r>
            </a:p>
          </p:txBody>
        </p:sp>
        <p:sp>
          <p:nvSpPr>
            <p:cNvPr id="19" name="Rectangle 18"/>
            <p:cNvSpPr/>
            <p:nvPr/>
          </p:nvSpPr>
          <p:spPr>
            <a:xfrm rot="16200000">
              <a:off x="10826569" y="4792117"/>
              <a:ext cx="933855" cy="603115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Test</a:t>
              </a:r>
            </a:p>
          </p:txBody>
        </p:sp>
        <p:sp>
          <p:nvSpPr>
            <p:cNvPr id="20" name="Right Arrow 19"/>
            <p:cNvSpPr/>
            <p:nvPr/>
          </p:nvSpPr>
          <p:spPr>
            <a:xfrm>
              <a:off x="8694747" y="3192960"/>
              <a:ext cx="1923788" cy="642025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8557621" y="1993103"/>
              <a:ext cx="2198039" cy="1077218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dirty="0"/>
                <a:t>Train - Test</a:t>
              </a:r>
            </a:p>
            <a:p>
              <a:pPr algn="ctr"/>
              <a:r>
                <a:rPr lang="en-US" sz="3200" dirty="0"/>
                <a:t>Split</a:t>
              </a:r>
            </a:p>
          </p:txBody>
        </p:sp>
      </p:grpSp>
      <p:sp>
        <p:nvSpPr>
          <p:cNvPr id="43" name="Rectangle 42"/>
          <p:cNvSpPr/>
          <p:nvPr/>
        </p:nvSpPr>
        <p:spPr>
          <a:xfrm>
            <a:off x="866347" y="6151153"/>
            <a:ext cx="10544107" cy="46166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2400" dirty="0"/>
              <a:t>You can only use the test dataset </a:t>
            </a:r>
            <a:r>
              <a:rPr lang="en-US" sz="2400"/>
              <a:t>once after deciding on the model.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7994366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Linearly Separable Data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57510" y="1825625"/>
            <a:ext cx="7876768" cy="4351339"/>
          </a:xfrm>
        </p:spPr>
        <p:txBody>
          <a:bodyPr/>
          <a:lstStyle/>
          <a:p>
            <a:r>
              <a:rPr lang="en-US" dirty="0"/>
              <a:t>A classification dataset is said to be linearly separable if there exists a hyperplane that separates the two classes. </a:t>
            </a:r>
          </a:p>
          <a:p>
            <a:r>
              <a:rPr lang="en-US" dirty="0"/>
              <a:t>If data is linearly separable, logistic regression requires regularization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7748771" y="503947"/>
            <a:ext cx="3807612" cy="2710644"/>
            <a:chOff x="7995844" y="1148597"/>
            <a:chExt cx="3807612" cy="2710644"/>
          </a:xfrm>
        </p:grpSpPr>
        <p:grpSp>
          <p:nvGrpSpPr>
            <p:cNvPr id="25" name="Group 24"/>
            <p:cNvGrpSpPr/>
            <p:nvPr/>
          </p:nvGrpSpPr>
          <p:grpSpPr>
            <a:xfrm>
              <a:off x="8078345" y="1483895"/>
              <a:ext cx="3725111" cy="2375346"/>
              <a:chOff x="7844589" y="617621"/>
              <a:chExt cx="3725111" cy="2375346"/>
            </a:xfrm>
          </p:grpSpPr>
          <p:sp>
            <p:nvSpPr>
              <p:cNvPr id="27" name="Freeform 26"/>
              <p:cNvSpPr/>
              <p:nvPr/>
            </p:nvSpPr>
            <p:spPr>
              <a:xfrm>
                <a:off x="7848600" y="630767"/>
                <a:ext cx="3721100" cy="2362200"/>
              </a:xfrm>
              <a:custGeom>
                <a:avLst/>
                <a:gdLst>
                  <a:gd name="connsiteX0" fmla="*/ 0 w 3721100"/>
                  <a:gd name="connsiteY0" fmla="*/ 2362200 h 2362200"/>
                  <a:gd name="connsiteX1" fmla="*/ 4233 w 3721100"/>
                  <a:gd name="connsiteY1" fmla="*/ 1960033 h 2362200"/>
                  <a:gd name="connsiteX2" fmla="*/ 3721100 w 3721100"/>
                  <a:gd name="connsiteY2" fmla="*/ 0 h 2362200"/>
                  <a:gd name="connsiteX3" fmla="*/ 3716867 w 3721100"/>
                  <a:gd name="connsiteY3" fmla="*/ 2362200 h 2362200"/>
                  <a:gd name="connsiteX4" fmla="*/ 0 w 3721100"/>
                  <a:gd name="connsiteY4" fmla="*/ 2362200 h 2362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21100" h="2362200">
                    <a:moveTo>
                      <a:pt x="0" y="2362200"/>
                    </a:moveTo>
                    <a:lnTo>
                      <a:pt x="4233" y="1960033"/>
                    </a:lnTo>
                    <a:lnTo>
                      <a:pt x="3721100" y="0"/>
                    </a:lnTo>
                    <a:lnTo>
                      <a:pt x="3716867" y="2362200"/>
                    </a:lnTo>
                    <a:lnTo>
                      <a:pt x="0" y="2362200"/>
                    </a:ln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Freeform 27"/>
              <p:cNvSpPr/>
              <p:nvPr/>
            </p:nvSpPr>
            <p:spPr>
              <a:xfrm>
                <a:off x="7848600" y="622300"/>
                <a:ext cx="3716867" cy="1964267"/>
              </a:xfrm>
              <a:custGeom>
                <a:avLst/>
                <a:gdLst>
                  <a:gd name="connsiteX0" fmla="*/ 4233 w 3716867"/>
                  <a:gd name="connsiteY0" fmla="*/ 1964267 h 1964267"/>
                  <a:gd name="connsiteX1" fmla="*/ 0 w 3716867"/>
                  <a:gd name="connsiteY1" fmla="*/ 0 h 1964267"/>
                  <a:gd name="connsiteX2" fmla="*/ 3716867 w 3716867"/>
                  <a:gd name="connsiteY2" fmla="*/ 0 h 1964267"/>
                  <a:gd name="connsiteX3" fmla="*/ 3674533 w 3716867"/>
                  <a:gd name="connsiteY3" fmla="*/ 33867 h 1964267"/>
                  <a:gd name="connsiteX4" fmla="*/ 4233 w 3716867"/>
                  <a:gd name="connsiteY4" fmla="*/ 1964267 h 19642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6867" h="1964267">
                    <a:moveTo>
                      <a:pt x="4233" y="1964267"/>
                    </a:moveTo>
                    <a:lnTo>
                      <a:pt x="0" y="0"/>
                    </a:lnTo>
                    <a:lnTo>
                      <a:pt x="3716867" y="0"/>
                    </a:lnTo>
                    <a:lnTo>
                      <a:pt x="3674533" y="33867"/>
                    </a:lnTo>
                    <a:lnTo>
                      <a:pt x="4233" y="1964267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7844589" y="617621"/>
                <a:ext cx="3721769" cy="2374232"/>
              </a:xfrm>
              <a:prstGeom prst="rect">
                <a:avLst/>
              </a:prstGeom>
              <a:noFill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Cross 29"/>
              <p:cNvSpPr/>
              <p:nvPr/>
            </p:nvSpPr>
            <p:spPr>
              <a:xfrm>
                <a:off x="8354149" y="1479258"/>
                <a:ext cx="256673" cy="256673"/>
              </a:xfrm>
              <a:prstGeom prst="plus">
                <a:avLst>
                  <a:gd name="adj" fmla="val 41667"/>
                </a:avLst>
              </a:prstGeom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Donut 30"/>
              <p:cNvSpPr/>
              <p:nvPr/>
            </p:nvSpPr>
            <p:spPr>
              <a:xfrm>
                <a:off x="10112542" y="1829942"/>
                <a:ext cx="232610" cy="232610"/>
              </a:xfrm>
              <a:prstGeom prst="donut">
                <a:avLst>
                  <a:gd name="adj" fmla="val 14911"/>
                </a:avLst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2" name="Donut 31"/>
              <p:cNvSpPr/>
              <p:nvPr/>
            </p:nvSpPr>
            <p:spPr>
              <a:xfrm>
                <a:off x="9329599" y="2176129"/>
                <a:ext cx="232610" cy="232610"/>
              </a:xfrm>
              <a:prstGeom prst="donut">
                <a:avLst>
                  <a:gd name="adj" fmla="val 14911"/>
                </a:avLst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3" name="Donut 32"/>
              <p:cNvSpPr/>
              <p:nvPr/>
            </p:nvSpPr>
            <p:spPr>
              <a:xfrm>
                <a:off x="9850299" y="2408739"/>
                <a:ext cx="232610" cy="232610"/>
              </a:xfrm>
              <a:prstGeom prst="donut">
                <a:avLst>
                  <a:gd name="adj" fmla="val 14911"/>
                </a:avLst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4" name="Cross 33"/>
              <p:cNvSpPr/>
              <p:nvPr/>
            </p:nvSpPr>
            <p:spPr>
              <a:xfrm>
                <a:off x="9127959" y="1175670"/>
                <a:ext cx="256673" cy="256673"/>
              </a:xfrm>
              <a:prstGeom prst="plus">
                <a:avLst>
                  <a:gd name="adj" fmla="val 41667"/>
                </a:avLst>
              </a:prstGeom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Cross 34"/>
              <p:cNvSpPr/>
              <p:nvPr/>
            </p:nvSpPr>
            <p:spPr>
              <a:xfrm>
                <a:off x="9984206" y="984779"/>
                <a:ext cx="256673" cy="256673"/>
              </a:xfrm>
              <a:prstGeom prst="plus">
                <a:avLst>
                  <a:gd name="adj" fmla="val 41667"/>
                </a:avLst>
              </a:prstGeom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Donut 35"/>
              <p:cNvSpPr/>
              <p:nvPr/>
            </p:nvSpPr>
            <p:spPr>
              <a:xfrm>
                <a:off x="11093227" y="2525044"/>
                <a:ext cx="232610" cy="232610"/>
              </a:xfrm>
              <a:prstGeom prst="donut">
                <a:avLst>
                  <a:gd name="adj" fmla="val 14911"/>
                </a:avLst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7" name="Donut 36"/>
              <p:cNvSpPr/>
              <p:nvPr/>
            </p:nvSpPr>
            <p:spPr>
              <a:xfrm>
                <a:off x="8715321" y="2474244"/>
                <a:ext cx="232610" cy="232610"/>
              </a:xfrm>
              <a:prstGeom prst="donut">
                <a:avLst>
                  <a:gd name="adj" fmla="val 14911"/>
                </a:avLst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8" name="Cross 37"/>
              <p:cNvSpPr/>
              <p:nvPr/>
            </p:nvSpPr>
            <p:spPr>
              <a:xfrm>
                <a:off x="8464884" y="845218"/>
                <a:ext cx="256673" cy="256673"/>
              </a:xfrm>
              <a:prstGeom prst="plus">
                <a:avLst>
                  <a:gd name="adj" fmla="val 41667"/>
                </a:avLst>
              </a:prstGeom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9" name="Straight Connector 38"/>
              <p:cNvCxnSpPr/>
              <p:nvPr/>
            </p:nvCxnSpPr>
            <p:spPr>
              <a:xfrm flipV="1">
                <a:off x="7844589" y="631323"/>
                <a:ext cx="3721769" cy="1959477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26" name="TextBox 25"/>
            <p:cNvSpPr txBox="1"/>
            <p:nvPr/>
          </p:nvSpPr>
          <p:spPr>
            <a:xfrm>
              <a:off x="7995844" y="1148597"/>
              <a:ext cx="2879314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/>
                <a:t>Linearly Separable Data</a:t>
              </a: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7748771" y="3467434"/>
            <a:ext cx="3804270" cy="2709530"/>
            <a:chOff x="7748771" y="3467434"/>
            <a:chExt cx="3804270" cy="2709530"/>
          </a:xfrm>
        </p:grpSpPr>
        <p:grpSp>
          <p:nvGrpSpPr>
            <p:cNvPr id="23" name="Group 22"/>
            <p:cNvGrpSpPr/>
            <p:nvPr/>
          </p:nvGrpSpPr>
          <p:grpSpPr>
            <a:xfrm>
              <a:off x="7748771" y="3467434"/>
              <a:ext cx="3804270" cy="2709530"/>
              <a:chOff x="7995844" y="1148597"/>
              <a:chExt cx="3804270" cy="2709530"/>
            </a:xfrm>
          </p:grpSpPr>
          <p:grpSp>
            <p:nvGrpSpPr>
              <p:cNvPr id="21" name="Group 20"/>
              <p:cNvGrpSpPr/>
              <p:nvPr/>
            </p:nvGrpSpPr>
            <p:grpSpPr>
              <a:xfrm>
                <a:off x="8078345" y="1483895"/>
                <a:ext cx="3721769" cy="2374232"/>
                <a:chOff x="7844589" y="617621"/>
                <a:chExt cx="3721769" cy="2374232"/>
              </a:xfrm>
            </p:grpSpPr>
            <p:sp>
              <p:nvSpPr>
                <p:cNvPr id="6" name="Rectangle 5"/>
                <p:cNvSpPr/>
                <p:nvPr/>
              </p:nvSpPr>
              <p:spPr>
                <a:xfrm>
                  <a:off x="7844589" y="617621"/>
                  <a:ext cx="3721769" cy="2374232"/>
                </a:xfrm>
                <a:prstGeom prst="rect">
                  <a:avLst/>
                </a:prstGeom>
                <a:gradFill>
                  <a:gsLst>
                    <a:gs pos="67000">
                      <a:schemeClr val="accent5">
                        <a:lumMod val="60000"/>
                        <a:lumOff val="40000"/>
                      </a:schemeClr>
                    </a:gs>
                    <a:gs pos="44000">
                      <a:schemeClr val="accent4">
                        <a:lumMod val="60000"/>
                        <a:lumOff val="40000"/>
                      </a:schemeClr>
                    </a:gs>
                  </a:gsLst>
                  <a:lin ang="15000000" scaled="0"/>
                </a:gra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" name="Cross 7"/>
                <p:cNvSpPr/>
                <p:nvPr/>
              </p:nvSpPr>
              <p:spPr>
                <a:xfrm>
                  <a:off x="8354149" y="1479258"/>
                  <a:ext cx="256673" cy="256673"/>
                </a:xfrm>
                <a:prstGeom prst="plus">
                  <a:avLst>
                    <a:gd name="adj" fmla="val 41667"/>
                  </a:avLst>
                </a:prstGeom>
              </p:spPr>
              <p:style>
                <a:lnRef idx="1">
                  <a:schemeClr val="accen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" name="Donut 8"/>
                <p:cNvSpPr/>
                <p:nvPr/>
              </p:nvSpPr>
              <p:spPr>
                <a:xfrm>
                  <a:off x="10112542" y="1829942"/>
                  <a:ext cx="232610" cy="232610"/>
                </a:xfrm>
                <a:prstGeom prst="donut">
                  <a:avLst>
                    <a:gd name="adj" fmla="val 14911"/>
                  </a:avLst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" name="Donut 9"/>
                <p:cNvSpPr/>
                <p:nvPr/>
              </p:nvSpPr>
              <p:spPr>
                <a:xfrm>
                  <a:off x="9329599" y="2176129"/>
                  <a:ext cx="232610" cy="232610"/>
                </a:xfrm>
                <a:prstGeom prst="donut">
                  <a:avLst>
                    <a:gd name="adj" fmla="val 14911"/>
                  </a:avLst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" name="Donut 10"/>
                <p:cNvSpPr/>
                <p:nvPr/>
              </p:nvSpPr>
              <p:spPr>
                <a:xfrm>
                  <a:off x="9850299" y="2408739"/>
                  <a:ext cx="232610" cy="232610"/>
                </a:xfrm>
                <a:prstGeom prst="donut">
                  <a:avLst>
                    <a:gd name="adj" fmla="val 14911"/>
                  </a:avLst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" name="Cross 11"/>
                <p:cNvSpPr/>
                <p:nvPr/>
              </p:nvSpPr>
              <p:spPr>
                <a:xfrm>
                  <a:off x="9127959" y="1175670"/>
                  <a:ext cx="256673" cy="256673"/>
                </a:xfrm>
                <a:prstGeom prst="plus">
                  <a:avLst>
                    <a:gd name="adj" fmla="val 41667"/>
                  </a:avLst>
                </a:prstGeom>
              </p:spPr>
              <p:style>
                <a:lnRef idx="1">
                  <a:schemeClr val="accen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" name="Cross 12"/>
                <p:cNvSpPr/>
                <p:nvPr/>
              </p:nvSpPr>
              <p:spPr>
                <a:xfrm>
                  <a:off x="9984206" y="984779"/>
                  <a:ext cx="256673" cy="256673"/>
                </a:xfrm>
                <a:prstGeom prst="plus">
                  <a:avLst>
                    <a:gd name="adj" fmla="val 41667"/>
                  </a:avLst>
                </a:prstGeom>
              </p:spPr>
              <p:style>
                <a:lnRef idx="1">
                  <a:schemeClr val="accen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" name="Donut 13"/>
                <p:cNvSpPr/>
                <p:nvPr/>
              </p:nvSpPr>
              <p:spPr>
                <a:xfrm>
                  <a:off x="11093227" y="2525044"/>
                  <a:ext cx="232610" cy="232610"/>
                </a:xfrm>
                <a:prstGeom prst="donut">
                  <a:avLst>
                    <a:gd name="adj" fmla="val 14911"/>
                  </a:avLst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" name="Donut 14"/>
                <p:cNvSpPr/>
                <p:nvPr/>
              </p:nvSpPr>
              <p:spPr>
                <a:xfrm>
                  <a:off x="8715321" y="2474244"/>
                  <a:ext cx="232610" cy="232610"/>
                </a:xfrm>
                <a:prstGeom prst="donut">
                  <a:avLst>
                    <a:gd name="adj" fmla="val 14911"/>
                  </a:avLst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" name="Cross 15"/>
                <p:cNvSpPr/>
                <p:nvPr/>
              </p:nvSpPr>
              <p:spPr>
                <a:xfrm>
                  <a:off x="8464884" y="845218"/>
                  <a:ext cx="256673" cy="256673"/>
                </a:xfrm>
                <a:prstGeom prst="plus">
                  <a:avLst>
                    <a:gd name="adj" fmla="val 41667"/>
                  </a:avLst>
                </a:prstGeom>
              </p:spPr>
              <p:style>
                <a:lnRef idx="1">
                  <a:schemeClr val="accen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2" name="TextBox 21"/>
              <p:cNvSpPr txBox="1"/>
              <p:nvPr/>
            </p:nvSpPr>
            <p:spPr>
              <a:xfrm>
                <a:off x="7995844" y="1148597"/>
                <a:ext cx="3344185" cy="369332"/>
              </a:xfrm>
              <a:prstGeom prst="rect">
                <a:avLst/>
              </a:prstGeom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Not</a:t>
                </a:r>
                <a:r>
                  <a:rPr lang="en-US" dirty="0"/>
                  <a:t> Linearly Separable Data</a:t>
                </a:r>
              </a:p>
            </p:txBody>
          </p:sp>
        </p:grpSp>
        <p:sp>
          <p:nvSpPr>
            <p:cNvPr id="40" name="Donut 39"/>
            <p:cNvSpPr/>
            <p:nvPr/>
          </p:nvSpPr>
          <p:spPr>
            <a:xfrm>
              <a:off x="8728711" y="4278083"/>
              <a:ext cx="232610" cy="232610"/>
            </a:xfrm>
            <a:prstGeom prst="donut">
              <a:avLst>
                <a:gd name="adj" fmla="val 1491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1" name="Cross 40"/>
            <p:cNvSpPr/>
            <p:nvPr/>
          </p:nvSpPr>
          <p:spPr>
            <a:xfrm>
              <a:off x="10371412" y="5465513"/>
              <a:ext cx="256673" cy="256673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1284731" y="4754966"/>
            <a:ext cx="5660049" cy="1848634"/>
            <a:chOff x="1284731" y="4754966"/>
            <a:chExt cx="5660049" cy="1848634"/>
          </a:xfrm>
        </p:grpSpPr>
        <p:pic>
          <p:nvPicPr>
            <p:cNvPr id="42" name="Picture 41"/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284731" y="4754966"/>
              <a:ext cx="2805062" cy="1848634"/>
            </a:xfrm>
            <a:prstGeom prst="rect">
              <a:avLst/>
            </a:prstGeom>
          </p:spPr>
        </p:pic>
        <p:sp>
          <p:nvSpPr>
            <p:cNvPr id="43" name="TextBox 42"/>
            <p:cNvSpPr txBox="1"/>
            <p:nvPr/>
          </p:nvSpPr>
          <p:spPr>
            <a:xfrm>
              <a:off x="4298389" y="5182301"/>
              <a:ext cx="2646391" cy="954107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Weights go to infinity!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CBB03D5D-5D7F-F941-8662-BD3ACDC1A4EA}"/>
              </a:ext>
            </a:extLst>
          </p:cNvPr>
          <p:cNvSpPr txBox="1"/>
          <p:nvPr/>
        </p:nvSpPr>
        <p:spPr>
          <a:xfrm>
            <a:off x="5295207" y="6234268"/>
            <a:ext cx="1191352" cy="36933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Solution?</a:t>
            </a:r>
          </a:p>
        </p:txBody>
      </p:sp>
    </p:spTree>
    <p:extLst>
      <p:ext uri="{BB962C8B-B14F-4D97-AF65-F5344CB8AC3E}">
        <p14:creationId xmlns:p14="http://schemas.microsoft.com/office/powerpoint/2010/main" val="107580821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0F05F4-571F-3743-853F-D4C861C869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Regularization to </a:t>
            </a:r>
            <a:br>
              <a:rPr lang="en-US" dirty="0"/>
            </a:br>
            <a:r>
              <a:rPr lang="en-US" dirty="0"/>
              <a:t>Logistic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4DEE8F-301F-9F4F-8018-6E006BD2F5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441469"/>
            <a:ext cx="10515600" cy="2735495"/>
          </a:xfrm>
        </p:spPr>
        <p:txBody>
          <a:bodyPr>
            <a:normAutofit/>
          </a:bodyPr>
          <a:lstStyle/>
          <a:p>
            <a:r>
              <a:rPr lang="en-US" sz="2400" dirty="0"/>
              <a:t>Prevents weights from diverging on linearly separable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ADA609-F797-9045-8D81-6CA71E3A01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018" y="2221796"/>
            <a:ext cx="7637376" cy="9878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5535689-A493-7D4A-9D41-A11EB4B1E1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1490" y="2055329"/>
            <a:ext cx="1841500" cy="1320800"/>
          </a:xfrm>
          <a:prstGeom prst="rect">
            <a:avLst/>
          </a:prstGeom>
        </p:spPr>
      </p:pic>
      <p:sp>
        <p:nvSpPr>
          <p:cNvPr id="14" name="Right Arrow 13">
            <a:extLst>
              <a:ext uri="{FF2B5EF4-FFF2-40B4-BE49-F238E27FC236}">
                <a16:creationId xmlns:a16="http://schemas.microsoft.com/office/drawing/2014/main" id="{736EDB91-E649-DF46-871D-99674002DBFC}"/>
              </a:ext>
            </a:extLst>
          </p:cNvPr>
          <p:cNvSpPr/>
          <p:nvPr/>
        </p:nvSpPr>
        <p:spPr>
          <a:xfrm>
            <a:off x="6893840" y="5134426"/>
            <a:ext cx="266007" cy="294367"/>
          </a:xfrm>
          <a:prstGeom prst="rightArrow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FDD52FD-E264-F64D-AFA7-C70B04BB21F7}"/>
              </a:ext>
            </a:extLst>
          </p:cNvPr>
          <p:cNvSpPr txBox="1"/>
          <p:nvPr/>
        </p:nvSpPr>
        <p:spPr>
          <a:xfrm>
            <a:off x="2094292" y="4295868"/>
            <a:ext cx="1146468" cy="6463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Earlier </a:t>
            </a:r>
            <a:br>
              <a:rPr lang="en-US" dirty="0"/>
            </a:br>
            <a:r>
              <a:rPr lang="en-US" dirty="0"/>
              <a:t>Example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4471F54-F2A9-A149-801D-FF493E976F3E}"/>
              </a:ext>
            </a:extLst>
          </p:cNvPr>
          <p:cNvGrpSpPr/>
          <p:nvPr/>
        </p:nvGrpSpPr>
        <p:grpSpPr>
          <a:xfrm>
            <a:off x="3240760" y="4064061"/>
            <a:ext cx="3404738" cy="2638297"/>
            <a:chOff x="3240760" y="4064061"/>
            <a:chExt cx="3404738" cy="2638297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9F5206D-BA40-B249-853F-99A4604FB95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0760" y="4295868"/>
              <a:ext cx="3404738" cy="240649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1E1D0DD-F544-3F4B-9C50-E3D6E1A2170C}"/>
                </a:ext>
              </a:extLst>
            </p:cNvPr>
            <p:cNvSpPr txBox="1"/>
            <p:nvPr/>
          </p:nvSpPr>
          <p:spPr>
            <a:xfrm>
              <a:off x="3714133" y="4064061"/>
              <a:ext cx="2683748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dirty="0"/>
                <a:t>Without Regularization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3EC497A-01DD-E44B-BF81-6E5FD561614E}"/>
              </a:ext>
            </a:extLst>
          </p:cNvPr>
          <p:cNvGrpSpPr/>
          <p:nvPr/>
        </p:nvGrpSpPr>
        <p:grpSpPr>
          <a:xfrm>
            <a:off x="7290168" y="4064061"/>
            <a:ext cx="3741297" cy="2638297"/>
            <a:chOff x="7290168" y="4064061"/>
            <a:chExt cx="3741297" cy="2638297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78045C96-9B45-F54D-B296-4EEE2AA8073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290168" y="4298400"/>
              <a:ext cx="3418962" cy="2403958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10C153D-5E42-EA46-A868-AEBA682BFF98}"/>
                </a:ext>
              </a:extLst>
            </p:cNvPr>
            <p:cNvSpPr txBox="1"/>
            <p:nvPr/>
          </p:nvSpPr>
          <p:spPr>
            <a:xfrm>
              <a:off x="7446316" y="4064061"/>
              <a:ext cx="3585149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dirty="0"/>
                <a:t>With Regularization (</a:t>
              </a:r>
              <a:r>
                <a:rPr lang="en-US" dirty="0" err="1"/>
                <a:t>λ</a:t>
              </a:r>
              <a:r>
                <a:rPr lang="en-US" dirty="0"/>
                <a:t> = 0.1)</a:t>
              </a:r>
            </a:p>
          </p:txBody>
        </p:sp>
      </p:grpSp>
      <p:sp>
        <p:nvSpPr>
          <p:cNvPr id="22" name="Freeform 21">
            <a:extLst>
              <a:ext uri="{FF2B5EF4-FFF2-40B4-BE49-F238E27FC236}">
                <a16:creationId xmlns:a16="http://schemas.microsoft.com/office/drawing/2014/main" id="{40F5C680-E641-4F44-9648-4A6CE7F2881A}"/>
              </a:ext>
            </a:extLst>
          </p:cNvPr>
          <p:cNvSpPr/>
          <p:nvPr/>
        </p:nvSpPr>
        <p:spPr>
          <a:xfrm>
            <a:off x="3634740" y="6152856"/>
            <a:ext cx="194518" cy="108066"/>
          </a:xfrm>
          <a:custGeom>
            <a:avLst/>
            <a:gdLst>
              <a:gd name="connsiteX0" fmla="*/ 140485 w 194518"/>
              <a:gd name="connsiteY0" fmla="*/ 0 h 108066"/>
              <a:gd name="connsiteX1" fmla="*/ 194518 w 194518"/>
              <a:gd name="connsiteY1" fmla="*/ 54033 h 108066"/>
              <a:gd name="connsiteX2" fmla="*/ 140485 w 194518"/>
              <a:gd name="connsiteY2" fmla="*/ 108066 h 108066"/>
              <a:gd name="connsiteX3" fmla="*/ 102278 w 194518"/>
              <a:gd name="connsiteY3" fmla="*/ 92240 h 108066"/>
              <a:gd name="connsiteX4" fmla="*/ 93218 w 194518"/>
              <a:gd name="connsiteY4" fmla="*/ 70368 h 108066"/>
              <a:gd name="connsiteX5" fmla="*/ 32670 w 194518"/>
              <a:gd name="connsiteY5" fmla="*/ 70368 h 108066"/>
              <a:gd name="connsiteX6" fmla="*/ 32670 w 194518"/>
              <a:gd name="connsiteY6" fmla="*/ 86703 h 108066"/>
              <a:gd name="connsiteX7" fmla="*/ 0 w 194518"/>
              <a:gd name="connsiteY7" fmla="*/ 54033 h 108066"/>
              <a:gd name="connsiteX8" fmla="*/ 32670 w 194518"/>
              <a:gd name="connsiteY8" fmla="*/ 21363 h 108066"/>
              <a:gd name="connsiteX9" fmla="*/ 32670 w 194518"/>
              <a:gd name="connsiteY9" fmla="*/ 37698 h 108066"/>
              <a:gd name="connsiteX10" fmla="*/ 93218 w 194518"/>
              <a:gd name="connsiteY10" fmla="*/ 37698 h 108066"/>
              <a:gd name="connsiteX11" fmla="*/ 102278 w 194518"/>
              <a:gd name="connsiteY11" fmla="*/ 15826 h 108066"/>
              <a:gd name="connsiteX12" fmla="*/ 140485 w 194518"/>
              <a:gd name="connsiteY12" fmla="*/ 0 h 108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94518" h="108066">
                <a:moveTo>
                  <a:pt x="140485" y="0"/>
                </a:moveTo>
                <a:cubicBezTo>
                  <a:pt x="170327" y="0"/>
                  <a:pt x="194518" y="24191"/>
                  <a:pt x="194518" y="54033"/>
                </a:cubicBezTo>
                <a:cubicBezTo>
                  <a:pt x="194518" y="83875"/>
                  <a:pt x="170327" y="108066"/>
                  <a:pt x="140485" y="108066"/>
                </a:cubicBezTo>
                <a:cubicBezTo>
                  <a:pt x="125564" y="108066"/>
                  <a:pt x="112056" y="102018"/>
                  <a:pt x="102278" y="92240"/>
                </a:cubicBezTo>
                <a:lnTo>
                  <a:pt x="93218" y="70368"/>
                </a:lnTo>
                <a:lnTo>
                  <a:pt x="32670" y="70368"/>
                </a:lnTo>
                <a:lnTo>
                  <a:pt x="32670" y="86703"/>
                </a:lnTo>
                <a:lnTo>
                  <a:pt x="0" y="54033"/>
                </a:lnTo>
                <a:lnTo>
                  <a:pt x="32670" y="21363"/>
                </a:lnTo>
                <a:lnTo>
                  <a:pt x="32670" y="37698"/>
                </a:lnTo>
                <a:lnTo>
                  <a:pt x="93218" y="37698"/>
                </a:lnTo>
                <a:lnTo>
                  <a:pt x="102278" y="15826"/>
                </a:lnTo>
                <a:cubicBezTo>
                  <a:pt x="112056" y="6048"/>
                  <a:pt x="125564" y="0"/>
                  <a:pt x="140485" y="0"/>
                </a:cubicBezTo>
                <a:close/>
              </a:path>
            </a:pathLst>
          </a:cu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824CA92B-AAB6-2441-8814-DF92E722EBCB}"/>
              </a:ext>
            </a:extLst>
          </p:cNvPr>
          <p:cNvSpPr/>
          <p:nvPr/>
        </p:nvSpPr>
        <p:spPr>
          <a:xfrm>
            <a:off x="8810244" y="6163248"/>
            <a:ext cx="91440" cy="91440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05994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486F51F-0A30-0040-8AF8-93C356C6C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Minimize the Loss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3C574C0-1FCE-514C-A21F-250C162669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56803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Loss Function</a:t>
            </a:r>
          </a:p>
        </p:txBody>
      </p:sp>
      <p:sp>
        <p:nvSpPr>
          <p:cNvPr id="23" name="Content Placeholder 22"/>
          <p:cNvSpPr>
            <a:spLocks noGrp="1"/>
          </p:cNvSpPr>
          <p:nvPr>
            <p:ph idx="1"/>
          </p:nvPr>
        </p:nvSpPr>
        <p:spPr>
          <a:xfrm>
            <a:off x="838200" y="1646238"/>
            <a:ext cx="10515600" cy="4530726"/>
          </a:xfrm>
        </p:spPr>
        <p:txBody>
          <a:bodyPr/>
          <a:lstStyle/>
          <a:p>
            <a:r>
              <a:rPr lang="en-US" dirty="0"/>
              <a:t>Average KL divergence (simplified)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Take Derivative:</a:t>
            </a: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3950" y="5599247"/>
            <a:ext cx="7404100" cy="11176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075" y="4610366"/>
            <a:ext cx="1270000" cy="4191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3950" y="4294982"/>
            <a:ext cx="8382000" cy="1117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2556C5B-9E3D-324D-BA74-AE2BBD3368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77312" y="2229961"/>
            <a:ext cx="7637376" cy="987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226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552450" y="-1186392"/>
            <a:ext cx="10801350" cy="1325563"/>
          </a:xfrm>
        </p:spPr>
        <p:txBody>
          <a:bodyPr/>
          <a:lstStyle/>
          <a:p>
            <a:r>
              <a:rPr lang="en-US" dirty="0"/>
              <a:t>Logistic Loss Function</a:t>
            </a:r>
          </a:p>
        </p:txBody>
      </p:sp>
      <p:sp>
        <p:nvSpPr>
          <p:cNvPr id="23" name="Content Placeholder 22"/>
          <p:cNvSpPr>
            <a:spLocks noGrp="1"/>
          </p:cNvSpPr>
          <p:nvPr>
            <p:ph idx="1"/>
          </p:nvPr>
        </p:nvSpPr>
        <p:spPr>
          <a:xfrm>
            <a:off x="838200" y="139171"/>
            <a:ext cx="10515600" cy="4530726"/>
          </a:xfrm>
        </p:spPr>
        <p:txBody>
          <a:bodyPr/>
          <a:lstStyle/>
          <a:p>
            <a:r>
              <a:rPr lang="en-US" dirty="0"/>
              <a:t>Average KL divergence (simplified)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Take Derivative:</a:t>
            </a: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3950" y="4092180"/>
            <a:ext cx="7404100" cy="11176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075" y="3103299"/>
            <a:ext cx="1270000" cy="4191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3950" y="2787915"/>
            <a:ext cx="8382000" cy="11176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93950" y="5396445"/>
            <a:ext cx="8801100" cy="1117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9BB6C01-DAB5-9748-BD35-4049B76341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77312" y="865719"/>
            <a:ext cx="7637376" cy="987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2120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ounded Rectangle 24"/>
          <p:cNvSpPr/>
          <p:nvPr/>
        </p:nvSpPr>
        <p:spPr>
          <a:xfrm>
            <a:off x="8266716" y="917493"/>
            <a:ext cx="2928334" cy="77439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552450" y="-3186506"/>
            <a:ext cx="10801350" cy="1325563"/>
          </a:xfrm>
        </p:spPr>
        <p:txBody>
          <a:bodyPr/>
          <a:lstStyle/>
          <a:p>
            <a:r>
              <a:rPr lang="en-US" dirty="0"/>
              <a:t>Logistic Loss Function</a:t>
            </a:r>
          </a:p>
        </p:txBody>
      </p:sp>
      <p:sp>
        <p:nvSpPr>
          <p:cNvPr id="23" name="Content Placeholder 22"/>
          <p:cNvSpPr>
            <a:spLocks noGrp="1"/>
          </p:cNvSpPr>
          <p:nvPr>
            <p:ph idx="1"/>
          </p:nvPr>
        </p:nvSpPr>
        <p:spPr>
          <a:xfrm>
            <a:off x="838200" y="-1860943"/>
            <a:ext cx="10515600" cy="4530726"/>
          </a:xfrm>
        </p:spPr>
        <p:txBody>
          <a:bodyPr/>
          <a:lstStyle/>
          <a:p>
            <a:r>
              <a:rPr lang="en-US" dirty="0"/>
              <a:t>Average KL divergence (simplified)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Take Derivative:</a:t>
            </a: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075" y="1103185"/>
            <a:ext cx="1270000" cy="4191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3950" y="790183"/>
            <a:ext cx="8801100" cy="1117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3950" y="2466068"/>
            <a:ext cx="4991100" cy="1143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53051" y="3761128"/>
            <a:ext cx="2514600" cy="11811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46121" y="3772012"/>
            <a:ext cx="4889500" cy="11049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99366" y="2466068"/>
            <a:ext cx="1257300" cy="9779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53051" y="2466068"/>
            <a:ext cx="2501900" cy="10033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51408" y="5684322"/>
            <a:ext cx="2362200" cy="4699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53051" y="5366822"/>
            <a:ext cx="4597400" cy="11049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853234" y="1907783"/>
            <a:ext cx="1896673" cy="4001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000"/>
              <a:t>Useful Identity</a:t>
            </a:r>
            <a:endParaRPr lang="en-US" sz="2000" dirty="0"/>
          </a:p>
        </p:txBody>
      </p:sp>
      <p:sp>
        <p:nvSpPr>
          <p:cNvPr id="19" name="TextBox 18"/>
          <p:cNvSpPr txBox="1"/>
          <p:nvPr/>
        </p:nvSpPr>
        <p:spPr>
          <a:xfrm>
            <a:off x="5629574" y="1975187"/>
            <a:ext cx="1233093" cy="95410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en-US" sz="2800">
                <a:solidFill>
                  <a:srgbClr val="7030A0"/>
                </a:solidFill>
              </a:rPr>
              <a:t>Chain</a:t>
            </a:r>
            <a:br>
              <a:rPr lang="en-US" sz="2800">
                <a:solidFill>
                  <a:srgbClr val="7030A0"/>
                </a:solidFill>
              </a:rPr>
            </a:br>
            <a:r>
              <a:rPr lang="en-US" sz="2800">
                <a:solidFill>
                  <a:srgbClr val="7030A0"/>
                </a:solidFill>
              </a:rPr>
              <a:t>Rule</a:t>
            </a:r>
            <a:endParaRPr lang="en-US" sz="2800" dirty="0">
              <a:solidFill>
                <a:srgbClr val="7030A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219958" y="3827776"/>
            <a:ext cx="1233093" cy="95410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r"/>
            <a:r>
              <a:rPr lang="en-US" sz="2800">
                <a:solidFill>
                  <a:srgbClr val="7030A0"/>
                </a:solidFill>
              </a:rPr>
              <a:t>Chain</a:t>
            </a:r>
            <a:br>
              <a:rPr lang="en-US" sz="2800">
                <a:solidFill>
                  <a:srgbClr val="7030A0"/>
                </a:solidFill>
              </a:rPr>
            </a:br>
            <a:r>
              <a:rPr lang="en-US" sz="2800">
                <a:solidFill>
                  <a:srgbClr val="7030A0"/>
                </a:solidFill>
              </a:rPr>
              <a:t>Rule</a:t>
            </a:r>
            <a:endParaRPr lang="en-US" sz="2800" dirty="0">
              <a:solidFill>
                <a:srgbClr val="7030A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146358" y="3778726"/>
            <a:ext cx="622286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Alg.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285694" y="5391042"/>
            <a:ext cx="622286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Alg.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8266716" y="5167617"/>
            <a:ext cx="848309" cy="6463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7030A0"/>
                </a:solidFill>
              </a:rPr>
              <a:t>Defn</a:t>
            </a:r>
            <a:r>
              <a:rPr lang="en-US" dirty="0">
                <a:solidFill>
                  <a:srgbClr val="7030A0"/>
                </a:solidFill>
              </a:rPr>
              <a:t>. </a:t>
            </a:r>
            <a:br>
              <a:rPr lang="en-US" dirty="0">
                <a:solidFill>
                  <a:srgbClr val="7030A0"/>
                </a:solidFill>
              </a:rPr>
            </a:br>
            <a:r>
              <a:rPr lang="en-US" dirty="0">
                <a:solidFill>
                  <a:srgbClr val="7030A0"/>
                </a:solidFill>
              </a:rPr>
              <a:t>of </a:t>
            </a:r>
            <a:r>
              <a:rPr lang="en-US" dirty="0" err="1">
                <a:solidFill>
                  <a:srgbClr val="7030A0"/>
                </a:solidFill>
              </a:rPr>
              <a:t>σ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C57A0677-6F3B-2B47-8C9E-459466B31B2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77312" y="-1184644"/>
            <a:ext cx="7637376" cy="987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6661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18" grpId="0"/>
      <p:bldP spid="19" grpId="0"/>
      <p:bldP spid="20" grpId="0"/>
      <p:bldP spid="21" grpId="0"/>
      <p:bldP spid="22" grpId="0"/>
      <p:bldP spid="24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ounded Rectangle 30"/>
          <p:cNvSpPr/>
          <p:nvPr/>
        </p:nvSpPr>
        <p:spPr>
          <a:xfrm>
            <a:off x="7787291" y="988162"/>
            <a:ext cx="2928334" cy="77439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/>
          <p:cNvSpPr/>
          <p:nvPr/>
        </p:nvSpPr>
        <p:spPr>
          <a:xfrm>
            <a:off x="3149600" y="2183613"/>
            <a:ext cx="6417733" cy="1175537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552450" y="-3186506"/>
            <a:ext cx="10801350" cy="1325563"/>
          </a:xfrm>
        </p:spPr>
        <p:txBody>
          <a:bodyPr/>
          <a:lstStyle/>
          <a:p>
            <a:r>
              <a:rPr lang="en-US" dirty="0"/>
              <a:t>Logistic Loss Function</a:t>
            </a:r>
          </a:p>
        </p:txBody>
      </p:sp>
      <p:sp>
        <p:nvSpPr>
          <p:cNvPr id="23" name="Content Placeholder 22"/>
          <p:cNvSpPr>
            <a:spLocks noGrp="1"/>
          </p:cNvSpPr>
          <p:nvPr>
            <p:ph idx="1"/>
          </p:nvPr>
        </p:nvSpPr>
        <p:spPr>
          <a:xfrm>
            <a:off x="838200" y="-1793211"/>
            <a:ext cx="10515600" cy="4530726"/>
          </a:xfrm>
        </p:spPr>
        <p:txBody>
          <a:bodyPr/>
          <a:lstStyle/>
          <a:p>
            <a:r>
              <a:rPr lang="en-US" dirty="0"/>
              <a:t>Average KL divergence (simplified)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Take Derivative:</a:t>
            </a: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650" y="1170917"/>
            <a:ext cx="1270000" cy="4191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4525" y="857915"/>
            <a:ext cx="8801100" cy="11176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3766" y="2274115"/>
            <a:ext cx="1257300" cy="9779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5325" y="2528115"/>
            <a:ext cx="2362200" cy="46990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3296917" y="2563010"/>
            <a:ext cx="1896673" cy="4001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000"/>
              <a:t>Useful Identity</a:t>
            </a:r>
            <a:endParaRPr lang="en-U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0600" y="3809343"/>
            <a:ext cx="10629900" cy="11303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0600" y="5388641"/>
            <a:ext cx="5994400" cy="11176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BC03D76-2F89-B54C-8009-0572870F7B0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77312" y="-1184644"/>
            <a:ext cx="7637376" cy="987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7561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552450" y="166294"/>
            <a:ext cx="10801350" cy="1325563"/>
          </a:xfrm>
        </p:spPr>
        <p:txBody>
          <a:bodyPr/>
          <a:lstStyle/>
          <a:p>
            <a:r>
              <a:rPr lang="en-US" dirty="0"/>
              <a:t>Logistic Loss Function</a:t>
            </a:r>
          </a:p>
        </p:txBody>
      </p:sp>
      <p:sp>
        <p:nvSpPr>
          <p:cNvPr id="23" name="Content Placeholder 22"/>
          <p:cNvSpPr>
            <a:spLocks noGrp="1"/>
          </p:cNvSpPr>
          <p:nvPr>
            <p:ph idx="1"/>
          </p:nvPr>
        </p:nvSpPr>
        <p:spPr>
          <a:xfrm>
            <a:off x="990600" y="5369922"/>
            <a:ext cx="10515600" cy="1444536"/>
          </a:xfrm>
        </p:spPr>
        <p:txBody>
          <a:bodyPr/>
          <a:lstStyle/>
          <a:p>
            <a:r>
              <a:rPr lang="en-US" dirty="0"/>
              <a:t>Set derivative = 0 and solve for </a:t>
            </a:r>
            <a:r>
              <a:rPr lang="en-US" dirty="0" err="1"/>
              <a:t>θ</a:t>
            </a:r>
            <a:endParaRPr lang="en-US" dirty="0"/>
          </a:p>
          <a:p>
            <a:pPr lvl="1"/>
            <a:r>
              <a:rPr lang="en-US" dirty="0"/>
              <a:t>No general analytic solution </a:t>
            </a:r>
          </a:p>
          <a:p>
            <a:pPr lvl="1"/>
            <a:r>
              <a:rPr lang="en-US" dirty="0"/>
              <a:t>Solved using numeric methods</a:t>
            </a: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3001" y="4393091"/>
            <a:ext cx="1270000" cy="4191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3438" y="4043841"/>
            <a:ext cx="5994400" cy="1117600"/>
          </a:xfrm>
          <a:prstGeom prst="rect">
            <a:avLst/>
          </a:prstGeom>
        </p:spPr>
      </p:pic>
      <p:sp>
        <p:nvSpPr>
          <p:cNvPr id="13" name="Content Placeholder 22"/>
          <p:cNvSpPr txBox="1">
            <a:spLocks/>
          </p:cNvSpPr>
          <p:nvPr/>
        </p:nvSpPr>
        <p:spPr>
          <a:xfrm>
            <a:off x="990600" y="1491857"/>
            <a:ext cx="10515600" cy="40792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42913" algn="l" defTabSz="914377" rtl="0" eaLnBrk="1" latinLnBrk="0" hangingPunct="1">
              <a:lnSpc>
                <a:spcPct val="90000"/>
              </a:lnSpc>
              <a:spcBef>
                <a:spcPts val="2200"/>
              </a:spcBef>
              <a:buClr>
                <a:schemeClr val="tx1"/>
              </a:buClr>
              <a:buSzPct val="100000"/>
              <a:buFont typeface="Wingdings" charset="2"/>
              <a:buChar char="Ø"/>
              <a:defRPr sz="2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1pPr>
            <a:lvl2pPr marL="914400" indent="-45720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4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2pPr>
            <a:lvl3pPr marL="1373188" indent="-3111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0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3pPr>
            <a:lvl4pPr marL="1830388" indent="-236538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4pPr>
            <a:lvl5pPr marL="2287588" indent="-2349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Average KL divergence (simplified)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Take Derivative: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CAF1EFE-77A6-DC42-8CF4-54857612BD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77312" y="2161835"/>
            <a:ext cx="7637376" cy="987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9074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uild="p" bldLvl="4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Gradient Descent Algorithm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979991"/>
            <a:ext cx="10515600" cy="1704747"/>
          </a:xfrm>
        </p:spPr>
        <p:txBody>
          <a:bodyPr>
            <a:normAutofit fontScale="92500"/>
          </a:bodyPr>
          <a:lstStyle/>
          <a:p>
            <a:r>
              <a:rPr lang="en-US" b="1" i="1" dirty="0" err="1"/>
              <a:t>ρ</a:t>
            </a:r>
            <a:r>
              <a:rPr lang="en-US" b="1" i="1" dirty="0"/>
              <a:t>(𝜏)</a:t>
            </a:r>
            <a:r>
              <a:rPr lang="en-US" dirty="0"/>
              <a:t> is the step size (learning rate) </a:t>
            </a:r>
          </a:p>
          <a:p>
            <a:pPr lvl="1"/>
            <a:r>
              <a:rPr lang="en-US" dirty="0"/>
              <a:t>typically 1/𝜏</a:t>
            </a:r>
          </a:p>
          <a:p>
            <a:r>
              <a:rPr lang="en-US" dirty="0"/>
              <a:t>Converges when gradient is ≈ 0 (or we run out of patience)</a:t>
            </a:r>
            <a:endParaRPr lang="en-US" i="1" dirty="0"/>
          </a:p>
        </p:txBody>
      </p:sp>
      <p:sp>
        <p:nvSpPr>
          <p:cNvPr id="9" name="Rectangle 8"/>
          <p:cNvSpPr/>
          <p:nvPr/>
        </p:nvSpPr>
        <p:spPr>
          <a:xfrm>
            <a:off x="1306286" y="1646238"/>
            <a:ext cx="9898744" cy="2969305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654627" y="2600264"/>
            <a:ext cx="5915402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/>
              <a:t>For 𝜏 from 0 to convergence: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3507" y="1845553"/>
            <a:ext cx="1257300" cy="4445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166258" y="1849542"/>
            <a:ext cx="6338595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/>
              <a:t>initial vector (random, zeros </a:t>
            </a:r>
            <a:r>
              <a:rPr lang="mr-IN" sz="3200" dirty="0"/>
              <a:t>…</a:t>
            </a:r>
            <a:r>
              <a:rPr lang="en-US" sz="3200" dirty="0"/>
              <a:t>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561761" y="3523372"/>
            <a:ext cx="1390124" cy="6463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Evaluated </a:t>
            </a:r>
          </a:p>
          <a:p>
            <a:r>
              <a:rPr lang="en-US" dirty="0">
                <a:solidFill>
                  <a:srgbClr val="7030A0"/>
                </a:solidFill>
              </a:rPr>
              <a:t>at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8358" y="3277992"/>
            <a:ext cx="75946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858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320675"/>
            <a:ext cx="11318984" cy="1325563"/>
          </a:xfrm>
        </p:spPr>
        <p:txBody>
          <a:bodyPr/>
          <a:lstStyle/>
          <a:p>
            <a:r>
              <a:rPr lang="en-US" dirty="0"/>
              <a:t>Gradient Descent for </a:t>
            </a:r>
            <a:r>
              <a:rPr lang="en-US"/>
              <a:t>Logistic Regression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838200" y="1914137"/>
            <a:ext cx="10733690" cy="2969305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028882" y="2868163"/>
            <a:ext cx="5915402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/>
              <a:t>For 𝜏 from 0 to convergence: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7762" y="2113452"/>
            <a:ext cx="1257300" cy="4445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38200" y="1595522"/>
            <a:ext cx="2255746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/>
              <a:t>Logistic Regression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6400" y="3511978"/>
            <a:ext cx="9677400" cy="1143000"/>
          </a:xfrm>
          <a:prstGeom prst="rect">
            <a:avLst/>
          </a:prstGeom>
        </p:spPr>
      </p:pic>
      <p:sp>
        <p:nvSpPr>
          <p:cNvPr id="15" name="Content Placeholder 2"/>
          <p:cNvSpPr txBox="1">
            <a:spLocks/>
          </p:cNvSpPr>
          <p:nvPr/>
        </p:nvSpPr>
        <p:spPr>
          <a:xfrm>
            <a:off x="838200" y="5193653"/>
            <a:ext cx="10515600" cy="170474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457200" indent="-442913" algn="l" defTabSz="914377" rtl="0" eaLnBrk="1" latinLnBrk="0" hangingPunct="1">
              <a:lnSpc>
                <a:spcPct val="90000"/>
              </a:lnSpc>
              <a:spcBef>
                <a:spcPts val="2200"/>
              </a:spcBef>
              <a:buClr>
                <a:schemeClr val="tx1"/>
              </a:buClr>
              <a:buSzPct val="100000"/>
              <a:buFont typeface="Wingdings" charset="2"/>
              <a:buChar char="Ø"/>
              <a:defRPr sz="2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1pPr>
            <a:lvl2pPr marL="914400" indent="-45720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4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2pPr>
            <a:lvl3pPr marL="1373188" indent="-3111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0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3pPr>
            <a:lvl4pPr marL="1830388" indent="-236538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4pPr>
            <a:lvl5pPr marL="2287588" indent="-2349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i="1" dirty="0" err="1"/>
              <a:t>ρ</a:t>
            </a:r>
            <a:r>
              <a:rPr lang="en-US" b="1" i="1" dirty="0"/>
              <a:t>(𝜏)</a:t>
            </a:r>
            <a:r>
              <a:rPr lang="en-US" dirty="0"/>
              <a:t> is the step size (learning rate) </a:t>
            </a:r>
          </a:p>
          <a:p>
            <a:pPr lvl="1"/>
            <a:r>
              <a:rPr lang="en-US" dirty="0"/>
              <a:t>typically 1/𝜏</a:t>
            </a:r>
          </a:p>
          <a:p>
            <a:r>
              <a:rPr lang="en-US" dirty="0"/>
              <a:t>Converges when gradient is ≈ 0 (or we run out of patience)</a:t>
            </a:r>
            <a:endParaRPr lang="en-US" i="1" dirty="0"/>
          </a:p>
        </p:txBody>
      </p:sp>
      <p:sp>
        <p:nvSpPr>
          <p:cNvPr id="16" name="TextBox 15"/>
          <p:cNvSpPr txBox="1"/>
          <p:nvPr/>
        </p:nvSpPr>
        <p:spPr>
          <a:xfrm>
            <a:off x="2544466" y="2141137"/>
            <a:ext cx="6338595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/>
              <a:t>initial vector (random, zeros </a:t>
            </a:r>
            <a:r>
              <a:rPr lang="mr-IN" sz="3200" dirty="0"/>
              <a:t>…</a:t>
            </a:r>
            <a:r>
              <a:rPr lang="en-US" sz="3200"/>
              <a:t>)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8771309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8882" y="195968"/>
            <a:ext cx="10801350" cy="1325563"/>
          </a:xfrm>
        </p:spPr>
        <p:txBody>
          <a:bodyPr/>
          <a:lstStyle/>
          <a:p>
            <a:r>
              <a:rPr lang="en-US" b="1" dirty="0"/>
              <a:t>Generalization:</a:t>
            </a:r>
            <a:r>
              <a:rPr lang="en-US" dirty="0"/>
              <a:t> </a:t>
            </a:r>
            <a:r>
              <a:rPr lang="en-US" i="1" dirty="0"/>
              <a:t>Validation Split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-6724727" y="1521531"/>
            <a:ext cx="6849719" cy="4344713"/>
          </a:xfrm>
        </p:spPr>
        <p:txBody>
          <a:bodyPr>
            <a:normAutofit/>
          </a:bodyPr>
          <a:lstStyle/>
          <a:p>
            <a:r>
              <a:rPr lang="en-US" sz="2400" b="1" dirty="0"/>
              <a:t>Training Data:</a:t>
            </a:r>
            <a:r>
              <a:rPr lang="en-US" sz="2400" dirty="0"/>
              <a:t> used to fit model</a:t>
            </a:r>
          </a:p>
          <a:p>
            <a:r>
              <a:rPr lang="en-US" sz="2400" b="1" dirty="0"/>
              <a:t>Test Data: </a:t>
            </a:r>
            <a:r>
              <a:rPr lang="en-US" sz="2400" dirty="0"/>
              <a:t>check generalization error</a:t>
            </a:r>
          </a:p>
          <a:p>
            <a:r>
              <a:rPr lang="en-US" sz="2400" dirty="0"/>
              <a:t>How to split? </a:t>
            </a:r>
          </a:p>
          <a:p>
            <a:pPr lvl="1"/>
            <a:r>
              <a:rPr lang="en-US" sz="2000" dirty="0"/>
              <a:t>Randomly, Temporally, Geo</a:t>
            </a:r>
            <a:r>
              <a:rPr lang="mr-IN" sz="2000" dirty="0"/>
              <a:t>…</a:t>
            </a:r>
            <a:endParaRPr lang="en-US" sz="2000" dirty="0"/>
          </a:p>
          <a:p>
            <a:pPr lvl="1"/>
            <a:r>
              <a:rPr lang="en-US" sz="2000" dirty="0"/>
              <a:t>Depends on application (usually randomly)</a:t>
            </a:r>
          </a:p>
          <a:p>
            <a:r>
              <a:rPr lang="en-US" sz="2400" dirty="0"/>
              <a:t>What size? (90%-10%)</a:t>
            </a:r>
          </a:p>
          <a:p>
            <a:pPr lvl="1"/>
            <a:r>
              <a:rPr lang="en-US" sz="2000" dirty="0"/>
              <a:t>Larger training set </a:t>
            </a:r>
            <a:r>
              <a:rPr lang="en-US" sz="2000" dirty="0">
                <a:sym typeface="Wingdings"/>
              </a:rPr>
              <a:t> more complex models</a:t>
            </a:r>
          </a:p>
          <a:p>
            <a:pPr lvl="1"/>
            <a:r>
              <a:rPr lang="en-US" sz="2000" dirty="0">
                <a:sym typeface="Wingdings"/>
              </a:rPr>
              <a:t>Larger test set  better estimate of generalization error </a:t>
            </a:r>
            <a:endParaRPr lang="en-US" dirty="0">
              <a:sym typeface="Wingdings"/>
            </a:endParaRPr>
          </a:p>
          <a:p>
            <a:pPr lvl="1"/>
            <a:r>
              <a:rPr lang="en-US" sz="2000" dirty="0">
                <a:sym typeface="Wingdings"/>
              </a:rPr>
              <a:t>Typically between 75%-25% and </a:t>
            </a:r>
            <a:r>
              <a:rPr lang="en-US" sz="2000" dirty="0"/>
              <a:t>90%-10%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564789" y="1659809"/>
            <a:ext cx="3797542" cy="3910519"/>
            <a:chOff x="564789" y="1659809"/>
            <a:chExt cx="3797542" cy="3910519"/>
          </a:xfrm>
        </p:grpSpPr>
        <p:sp>
          <p:nvSpPr>
            <p:cNvPr id="17" name="Rectangle 16"/>
            <p:cNvSpPr/>
            <p:nvPr/>
          </p:nvSpPr>
          <p:spPr>
            <a:xfrm rot="16200000">
              <a:off x="-1088913" y="3313511"/>
              <a:ext cx="3910519" cy="603115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Data</a:t>
              </a:r>
            </a:p>
          </p:txBody>
        </p:sp>
        <p:sp>
          <p:nvSpPr>
            <p:cNvPr id="18" name="Rectangle 17"/>
            <p:cNvSpPr/>
            <p:nvPr/>
          </p:nvSpPr>
          <p:spPr>
            <a:xfrm rot="16200000">
              <a:off x="2650262" y="2768764"/>
              <a:ext cx="2821022" cy="603115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Train</a:t>
              </a:r>
            </a:p>
          </p:txBody>
        </p:sp>
        <p:sp>
          <p:nvSpPr>
            <p:cNvPr id="19" name="Rectangle 18"/>
            <p:cNvSpPr/>
            <p:nvPr/>
          </p:nvSpPr>
          <p:spPr>
            <a:xfrm rot="16200000">
              <a:off x="3593846" y="4792117"/>
              <a:ext cx="933855" cy="603115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Test</a:t>
              </a:r>
            </a:p>
          </p:txBody>
        </p:sp>
        <p:sp>
          <p:nvSpPr>
            <p:cNvPr id="20" name="Right Arrow 19"/>
            <p:cNvSpPr/>
            <p:nvPr/>
          </p:nvSpPr>
          <p:spPr>
            <a:xfrm>
              <a:off x="1462024" y="3192960"/>
              <a:ext cx="1923788" cy="642025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324898" y="1993103"/>
              <a:ext cx="2198039" cy="1077218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dirty="0"/>
                <a:t>Train - Test</a:t>
              </a:r>
            </a:p>
            <a:p>
              <a:pPr algn="ctr"/>
              <a:r>
                <a:rPr lang="en-US" sz="3200" dirty="0"/>
                <a:t>Split</a:t>
              </a:r>
            </a:p>
          </p:txBody>
        </p:sp>
      </p:grpSp>
      <p:sp>
        <p:nvSpPr>
          <p:cNvPr id="43" name="Rectangle 42"/>
          <p:cNvSpPr/>
          <p:nvPr/>
        </p:nvSpPr>
        <p:spPr>
          <a:xfrm>
            <a:off x="830489" y="7422415"/>
            <a:ext cx="10544107" cy="46166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2400" dirty="0"/>
              <a:t>You can only use the test dataset once after deciding on the model.</a:t>
            </a:r>
          </a:p>
        </p:txBody>
      </p:sp>
      <p:sp>
        <p:nvSpPr>
          <p:cNvPr id="10" name="Right Arrow 9"/>
          <p:cNvSpPr/>
          <p:nvPr/>
        </p:nvSpPr>
        <p:spPr>
          <a:xfrm>
            <a:off x="4883764" y="3191851"/>
            <a:ext cx="1923788" cy="64202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4735734" y="1991994"/>
            <a:ext cx="2218877" cy="1077218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Validation</a:t>
            </a:r>
          </a:p>
          <a:p>
            <a:pPr algn="ctr"/>
            <a:r>
              <a:rPr lang="en-US" sz="3200" dirty="0"/>
              <a:t>Split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7101672" y="1658697"/>
            <a:ext cx="603115" cy="2821026"/>
            <a:chOff x="7147609" y="1245136"/>
            <a:chExt cx="603115" cy="2821026"/>
          </a:xfrm>
        </p:grpSpPr>
        <p:sp>
          <p:nvSpPr>
            <p:cNvPr id="14" name="Rectangle 13"/>
            <p:cNvSpPr/>
            <p:nvPr/>
          </p:nvSpPr>
          <p:spPr>
            <a:xfrm rot="16200000">
              <a:off x="6328303" y="2064442"/>
              <a:ext cx="2241727" cy="603115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Train</a:t>
              </a:r>
            </a:p>
          </p:txBody>
        </p:sp>
        <p:sp>
          <p:nvSpPr>
            <p:cNvPr id="15" name="Rectangle 14"/>
            <p:cNvSpPr/>
            <p:nvPr/>
          </p:nvSpPr>
          <p:spPr>
            <a:xfrm rot="16200000">
              <a:off x="7209696" y="3525133"/>
              <a:ext cx="478942" cy="603115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V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7478642" y="1658695"/>
            <a:ext cx="3635090" cy="3987549"/>
            <a:chOff x="7478642" y="1658695"/>
            <a:chExt cx="3635090" cy="3987549"/>
          </a:xfrm>
        </p:grpSpPr>
        <p:sp>
          <p:nvSpPr>
            <p:cNvPr id="12" name="TextBox 11"/>
            <p:cNvSpPr txBox="1"/>
            <p:nvPr/>
          </p:nvSpPr>
          <p:spPr>
            <a:xfrm>
              <a:off x="7478642" y="4569026"/>
              <a:ext cx="3376245" cy="1077218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/>
                <a:t>5-Fold</a:t>
              </a:r>
            </a:p>
            <a:p>
              <a:pPr algn="ctr"/>
              <a:r>
                <a:rPr lang="en-US" sz="3200" dirty="0"/>
                <a:t>Cross Validation</a:t>
              </a:r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7953908" y="1658696"/>
              <a:ext cx="603115" cy="2821113"/>
              <a:chOff x="8044846" y="1245135"/>
              <a:chExt cx="603115" cy="2821113"/>
            </a:xfrm>
          </p:grpSpPr>
          <p:sp>
            <p:nvSpPr>
              <p:cNvPr id="22" name="Rectangle 21"/>
              <p:cNvSpPr/>
              <p:nvPr/>
            </p:nvSpPr>
            <p:spPr>
              <a:xfrm rot="16200000">
                <a:off x="8106933" y="2945835"/>
                <a:ext cx="478942" cy="603115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/>
                  <a:t>V</a:t>
                </a:r>
                <a:endParaRPr lang="en-US" sz="3200" dirty="0"/>
              </a:p>
            </p:txBody>
          </p:sp>
          <p:sp>
            <p:nvSpPr>
              <p:cNvPr id="23" name="Rectangle 22"/>
              <p:cNvSpPr/>
              <p:nvPr/>
            </p:nvSpPr>
            <p:spPr>
              <a:xfrm rot="16200000">
                <a:off x="7515145" y="1774836"/>
                <a:ext cx="1662517" cy="603115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/>
                  <a:t>Train</a:t>
                </a:r>
              </a:p>
            </p:txBody>
          </p:sp>
          <p:sp>
            <p:nvSpPr>
              <p:cNvPr id="24" name="Rectangle 23"/>
              <p:cNvSpPr/>
              <p:nvPr/>
            </p:nvSpPr>
            <p:spPr>
              <a:xfrm rot="16200000">
                <a:off x="8106889" y="3525176"/>
                <a:ext cx="479029" cy="603115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 dirty="0"/>
              </a:p>
            </p:txBody>
          </p:sp>
        </p:grpSp>
        <p:grpSp>
          <p:nvGrpSpPr>
            <p:cNvPr id="25" name="Group 24"/>
            <p:cNvGrpSpPr/>
            <p:nvPr/>
          </p:nvGrpSpPr>
          <p:grpSpPr>
            <a:xfrm>
              <a:off x="8806144" y="1658695"/>
              <a:ext cx="603115" cy="2821027"/>
              <a:chOff x="8899527" y="1245134"/>
              <a:chExt cx="603115" cy="2821027"/>
            </a:xfrm>
          </p:grpSpPr>
          <p:sp>
            <p:nvSpPr>
              <p:cNvPr id="26" name="Rectangle 25"/>
              <p:cNvSpPr/>
              <p:nvPr/>
            </p:nvSpPr>
            <p:spPr>
              <a:xfrm rot="16200000">
                <a:off x="8961614" y="2366625"/>
                <a:ext cx="478942" cy="603115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/>
                  <a:t>V</a:t>
                </a:r>
                <a:endParaRPr lang="en-US" sz="3200" dirty="0"/>
              </a:p>
            </p:txBody>
          </p:sp>
          <p:sp>
            <p:nvSpPr>
              <p:cNvPr id="27" name="Rectangle 26"/>
              <p:cNvSpPr/>
              <p:nvPr/>
            </p:nvSpPr>
            <p:spPr>
              <a:xfrm rot="16200000">
                <a:off x="8653995" y="1490666"/>
                <a:ext cx="1094180" cy="603115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/>
                  <a:t>Train</a:t>
                </a:r>
              </a:p>
            </p:txBody>
          </p:sp>
          <p:sp>
            <p:nvSpPr>
              <p:cNvPr id="28" name="Rectangle 27"/>
              <p:cNvSpPr/>
              <p:nvPr/>
            </p:nvSpPr>
            <p:spPr>
              <a:xfrm rot="16200000">
                <a:off x="8671964" y="3235483"/>
                <a:ext cx="1058241" cy="603115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 dirty="0"/>
              </a:p>
            </p:txBody>
          </p:sp>
        </p:grpSp>
        <p:grpSp>
          <p:nvGrpSpPr>
            <p:cNvPr id="29" name="Group 28"/>
            <p:cNvGrpSpPr/>
            <p:nvPr/>
          </p:nvGrpSpPr>
          <p:grpSpPr>
            <a:xfrm>
              <a:off x="9658380" y="1667080"/>
              <a:ext cx="603116" cy="2812642"/>
              <a:chOff x="9773678" y="1253519"/>
              <a:chExt cx="603116" cy="2812642"/>
            </a:xfrm>
          </p:grpSpPr>
          <p:sp>
            <p:nvSpPr>
              <p:cNvPr id="30" name="Rectangle 29"/>
              <p:cNvSpPr/>
              <p:nvPr/>
            </p:nvSpPr>
            <p:spPr>
              <a:xfrm rot="16200000">
                <a:off x="9835765" y="1762349"/>
                <a:ext cx="478942" cy="603115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/>
                  <a:t>V</a:t>
                </a:r>
              </a:p>
            </p:txBody>
          </p:sp>
          <p:sp>
            <p:nvSpPr>
              <p:cNvPr id="31" name="Rectangle 30"/>
              <p:cNvSpPr/>
              <p:nvPr/>
            </p:nvSpPr>
            <p:spPr>
              <a:xfrm rot="16200000">
                <a:off x="9238498" y="2927864"/>
                <a:ext cx="1673478" cy="603115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/>
                  <a:t>Train</a:t>
                </a:r>
              </a:p>
            </p:txBody>
          </p:sp>
          <p:sp>
            <p:nvSpPr>
              <p:cNvPr id="32" name="Rectangle 31"/>
              <p:cNvSpPr/>
              <p:nvPr/>
            </p:nvSpPr>
            <p:spPr>
              <a:xfrm rot="16200000">
                <a:off x="9835721" y="1191476"/>
                <a:ext cx="479029" cy="603115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 dirty="0"/>
              </a:p>
            </p:txBody>
          </p:sp>
        </p:grpSp>
        <p:grpSp>
          <p:nvGrpSpPr>
            <p:cNvPr id="33" name="Group 32"/>
            <p:cNvGrpSpPr/>
            <p:nvPr/>
          </p:nvGrpSpPr>
          <p:grpSpPr>
            <a:xfrm>
              <a:off x="10510617" y="1658699"/>
              <a:ext cx="603115" cy="2821024"/>
              <a:chOff x="10556554" y="1245138"/>
              <a:chExt cx="603115" cy="2821024"/>
            </a:xfrm>
          </p:grpSpPr>
          <p:sp>
            <p:nvSpPr>
              <p:cNvPr id="34" name="Rectangle 33"/>
              <p:cNvSpPr/>
              <p:nvPr/>
            </p:nvSpPr>
            <p:spPr>
              <a:xfrm rot="16200000">
                <a:off x="10618641" y="1183051"/>
                <a:ext cx="478942" cy="603115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/>
                  <a:t>V</a:t>
                </a:r>
                <a:endParaRPr lang="en-US" sz="3200" dirty="0"/>
              </a:p>
            </p:txBody>
          </p:sp>
          <p:sp>
            <p:nvSpPr>
              <p:cNvPr id="35" name="Rectangle 34"/>
              <p:cNvSpPr/>
              <p:nvPr/>
            </p:nvSpPr>
            <p:spPr>
              <a:xfrm rot="16200000">
                <a:off x="9737248" y="2643741"/>
                <a:ext cx="2241727" cy="603115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/>
                  <a:t>Train</a:t>
                </a:r>
              </a:p>
            </p:txBody>
          </p:sp>
        </p:grpSp>
      </p:grpSp>
      <p:sp>
        <p:nvSpPr>
          <p:cNvPr id="6" name="TextBox 5"/>
          <p:cNvSpPr txBox="1"/>
          <p:nvPr/>
        </p:nvSpPr>
        <p:spPr>
          <a:xfrm>
            <a:off x="0" y="6008096"/>
            <a:ext cx="12192000" cy="46166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/>
              <a:t>Cross validation </a:t>
            </a:r>
            <a:r>
              <a:rPr lang="en-US" sz="2400" b="1" i="1" dirty="0"/>
              <a:t>simulates multiple train test-splits </a:t>
            </a:r>
            <a:r>
              <a:rPr lang="en-US" sz="2400" i="1" dirty="0"/>
              <a:t>on the training data.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248255" y="3902895"/>
            <a:ext cx="1819729" cy="6463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solidFill>
                  <a:schemeClr val="accent4"/>
                </a:solidFill>
              </a:rPr>
              <a:t>Validate</a:t>
            </a:r>
            <a:br>
              <a:rPr lang="en-US">
                <a:solidFill>
                  <a:schemeClr val="accent4"/>
                </a:solidFill>
              </a:rPr>
            </a:br>
            <a:r>
              <a:rPr lang="en-US">
                <a:solidFill>
                  <a:schemeClr val="accent4"/>
                </a:solidFill>
              </a:rPr>
              <a:t>Generalization</a:t>
            </a:r>
          </a:p>
        </p:txBody>
      </p:sp>
    </p:spTree>
    <p:extLst>
      <p:ext uri="{BB962C8B-B14F-4D97-AF65-F5344CB8AC3E}">
        <p14:creationId xmlns:p14="http://schemas.microsoft.com/office/powerpoint/2010/main" val="42269666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  <p:bldP spid="6" grpId="0"/>
      <p:bldP spid="7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Stochastic Gradient Descent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46238"/>
            <a:ext cx="10515600" cy="4362678"/>
          </a:xfrm>
        </p:spPr>
        <p:txBody>
          <a:bodyPr/>
          <a:lstStyle/>
          <a:p>
            <a:r>
              <a:rPr lang="en-US" dirty="0"/>
              <a:t>For many learning problems the gradient is a sum:</a:t>
            </a:r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For large n this can be costly</a:t>
            </a:r>
          </a:p>
          <a:p>
            <a:r>
              <a:rPr lang="en-US" dirty="0"/>
              <a:t>What if we approximated the gradient by looking at a few random points: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6962" y="5507719"/>
            <a:ext cx="1270000" cy="4191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2087" y="2642557"/>
            <a:ext cx="1270000" cy="4191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6382" y="2314009"/>
            <a:ext cx="5689600" cy="11176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6382" y="5229680"/>
            <a:ext cx="59436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773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-3696154"/>
            <a:ext cx="10801350" cy="1325563"/>
          </a:xfrm>
        </p:spPr>
        <p:txBody>
          <a:bodyPr/>
          <a:lstStyle/>
          <a:p>
            <a:r>
              <a:rPr lang="en-US" dirty="0"/>
              <a:t>Stochastic Gradient Descent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-2370591"/>
            <a:ext cx="10515600" cy="4362678"/>
          </a:xfrm>
        </p:spPr>
        <p:txBody>
          <a:bodyPr/>
          <a:lstStyle/>
          <a:p>
            <a:r>
              <a:rPr lang="en-US" dirty="0"/>
              <a:t>For many learning problems the gradient is a sum:</a:t>
            </a:r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For large n this can be costly</a:t>
            </a:r>
          </a:p>
          <a:p>
            <a:r>
              <a:rPr lang="en-US" dirty="0"/>
              <a:t>What if we approximated the gradient by looking at a few random points: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6962" y="1490890"/>
            <a:ext cx="1270000" cy="4191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2087" y="-1374272"/>
            <a:ext cx="1270000" cy="4191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6382" y="-1702820"/>
            <a:ext cx="5689600" cy="11176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6382" y="1212851"/>
            <a:ext cx="5943600" cy="1066800"/>
          </a:xfrm>
          <a:prstGeom prst="rect">
            <a:avLst/>
          </a:prstGeom>
        </p:spPr>
      </p:pic>
      <p:sp>
        <p:nvSpPr>
          <p:cNvPr id="8" name="Rounded Rectangular Callout 7"/>
          <p:cNvSpPr/>
          <p:nvPr/>
        </p:nvSpPr>
        <p:spPr>
          <a:xfrm>
            <a:off x="6096000" y="2701910"/>
            <a:ext cx="3157267" cy="1011305"/>
          </a:xfrm>
          <a:prstGeom prst="wedgeRoundRectCallout">
            <a:avLst>
              <a:gd name="adj1" fmla="val -61910"/>
              <a:gd name="adj2" fmla="val -90887"/>
              <a:gd name="adj3" fmla="val 16667"/>
            </a:avLst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Random sample</a:t>
            </a:r>
            <a:br>
              <a:rPr lang="en-US" sz="2400" dirty="0"/>
            </a:br>
            <a:r>
              <a:rPr lang="en-US" sz="2400" dirty="0"/>
              <a:t>of records</a:t>
            </a:r>
          </a:p>
        </p:txBody>
      </p:sp>
      <p:sp>
        <p:nvSpPr>
          <p:cNvPr id="9" name="Rounded Rectangular Callout 8"/>
          <p:cNvSpPr/>
          <p:nvPr/>
        </p:nvSpPr>
        <p:spPr>
          <a:xfrm>
            <a:off x="3201962" y="2682267"/>
            <a:ext cx="1429658" cy="1011305"/>
          </a:xfrm>
          <a:prstGeom prst="wedgeRoundRectCallout">
            <a:avLst>
              <a:gd name="adj1" fmla="val 43680"/>
              <a:gd name="adj2" fmla="val -82455"/>
              <a:gd name="adj3" fmla="val 16667"/>
            </a:avLst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Batch</a:t>
            </a:r>
          </a:p>
          <a:p>
            <a:pPr algn="ctr"/>
            <a:r>
              <a:rPr lang="en-US" sz="2400" dirty="0"/>
              <a:t>Size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838200" y="3947093"/>
            <a:ext cx="10515600" cy="2713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42913" algn="l" defTabSz="914377" rtl="0" eaLnBrk="1" latinLnBrk="0" hangingPunct="1">
              <a:lnSpc>
                <a:spcPct val="90000"/>
              </a:lnSpc>
              <a:spcBef>
                <a:spcPts val="2200"/>
              </a:spcBef>
              <a:buClr>
                <a:schemeClr val="tx1"/>
              </a:buClr>
              <a:buSzPct val="100000"/>
              <a:buFont typeface="Wingdings" charset="2"/>
              <a:buChar char="Ø"/>
              <a:defRPr sz="2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1pPr>
            <a:lvl2pPr marL="914400" indent="-45720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4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2pPr>
            <a:lvl3pPr marL="1373188" indent="-3111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0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3pPr>
            <a:lvl4pPr marL="1830388" indent="-236538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4pPr>
            <a:lvl5pPr marL="2287588" indent="-2349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This is a reasonable estimator for the gradient</a:t>
            </a:r>
          </a:p>
          <a:p>
            <a:pPr lvl="1"/>
            <a:r>
              <a:rPr lang="en-US" dirty="0"/>
              <a:t>Unbiased </a:t>
            </a:r>
            <a:r>
              <a:rPr lang="mr-IN" dirty="0"/>
              <a:t>…</a:t>
            </a:r>
            <a:endParaRPr lang="en-US" dirty="0"/>
          </a:p>
          <a:p>
            <a:r>
              <a:rPr lang="en-US" dirty="0"/>
              <a:t>Often batch size is one! (why is this helpful)</a:t>
            </a:r>
          </a:p>
          <a:p>
            <a:pPr lvl="1"/>
            <a:r>
              <a:rPr lang="en-US" dirty="0"/>
              <a:t>Fast to compute!</a:t>
            </a:r>
          </a:p>
          <a:p>
            <a:r>
              <a:rPr lang="en-US" dirty="0"/>
              <a:t>A key ingredient in the recent success of deep learning</a:t>
            </a:r>
          </a:p>
        </p:txBody>
      </p:sp>
    </p:spTree>
    <p:extLst>
      <p:ext uri="{BB962C8B-B14F-4D97-AF65-F5344CB8AC3E}">
        <p14:creationId xmlns:p14="http://schemas.microsoft.com/office/powerpoint/2010/main" val="35721420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build="p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0"/>
            <a:ext cx="10801350" cy="1325563"/>
          </a:xfrm>
        </p:spPr>
        <p:txBody>
          <a:bodyPr/>
          <a:lstStyle/>
          <a:p>
            <a:r>
              <a:rPr lang="en-US" dirty="0"/>
              <a:t>Stochastic Gradient Descent</a:t>
            </a:r>
          </a:p>
        </p:txBody>
      </p:sp>
      <p:sp>
        <p:nvSpPr>
          <p:cNvPr id="4" name="Rectangle 3"/>
          <p:cNvSpPr/>
          <p:nvPr/>
        </p:nvSpPr>
        <p:spPr>
          <a:xfrm>
            <a:off x="996043" y="1061357"/>
            <a:ext cx="10531928" cy="3743944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328056" y="1924081"/>
            <a:ext cx="5915402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/>
              <a:t>For 𝜏 from 0 to convergence: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3264" y="1266430"/>
            <a:ext cx="1257300" cy="4445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856015" y="1270419"/>
            <a:ext cx="6338595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/>
              <a:t>initial vector (random, zeros </a:t>
            </a:r>
            <a:r>
              <a:rPr lang="mr-IN" sz="3200" dirty="0"/>
              <a:t>…</a:t>
            </a:r>
            <a:r>
              <a:rPr lang="en-US" sz="3200" dirty="0"/>
              <a:t>)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2800" y="3266229"/>
            <a:ext cx="9271000" cy="13843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0886" y="4950475"/>
            <a:ext cx="6654800" cy="12573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13396" y="5018452"/>
            <a:ext cx="2517036" cy="83099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r"/>
            <a:r>
              <a:rPr lang="en-US" sz="2400" dirty="0"/>
              <a:t>Decomposable</a:t>
            </a:r>
          </a:p>
          <a:p>
            <a:pPr algn="r"/>
            <a:r>
              <a:rPr lang="en-US" sz="2400" dirty="0"/>
              <a:t>Loss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550886" y="6327942"/>
            <a:ext cx="8502649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400" dirty="0"/>
              <a:t>Loss can </a:t>
            </a:r>
            <a:r>
              <a:rPr lang="en-US" sz="2400"/>
              <a:t>be written as a sum of the loss on each record.</a:t>
            </a:r>
            <a:endParaRPr lang="en-US" sz="240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82800" y="2728737"/>
            <a:ext cx="6134100" cy="35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781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702128" y="381790"/>
            <a:ext cx="10842171" cy="2666866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0" name="TextBox 9"/>
          <p:cNvSpPr txBox="1"/>
          <p:nvPr/>
        </p:nvSpPr>
        <p:spPr>
          <a:xfrm>
            <a:off x="1050470" y="1188969"/>
            <a:ext cx="5202065" cy="49721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800" dirty="0"/>
              <a:t>For 𝜏 from 0 to convergence: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9350" y="471766"/>
            <a:ext cx="1257300" cy="42240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562101" y="475557"/>
            <a:ext cx="5570756" cy="49721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800" dirty="0"/>
              <a:t>initial vector (random, zeros </a:t>
            </a:r>
            <a:r>
              <a:rPr lang="mr-IN" sz="2800" dirty="0"/>
              <a:t>…</a:t>
            </a:r>
            <a:r>
              <a:rPr lang="en-US" sz="2800" dirty="0"/>
              <a:t>)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702128" y="3161692"/>
            <a:ext cx="10842171" cy="3413084"/>
            <a:chOff x="691048" y="2961461"/>
            <a:chExt cx="11893197" cy="3743944"/>
          </a:xfrm>
        </p:grpSpPr>
        <p:sp>
          <p:nvSpPr>
            <p:cNvPr id="15" name="Rectangle 14"/>
            <p:cNvSpPr/>
            <p:nvPr/>
          </p:nvSpPr>
          <p:spPr>
            <a:xfrm>
              <a:off x="691048" y="2961461"/>
              <a:ext cx="11893197" cy="3743944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148442" y="3824185"/>
              <a:ext cx="5915402" cy="58477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For 𝜏 from 0 to convergence:</a:t>
              </a:r>
            </a:p>
          </p:txBody>
        </p: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63650" y="3166534"/>
              <a:ext cx="1257300" cy="444500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2676401" y="3170523"/>
              <a:ext cx="6338595" cy="58477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initial vector (random, zeros </a:t>
              </a:r>
              <a:r>
                <a:rPr lang="mr-IN" sz="2800" dirty="0"/>
                <a:t>…</a:t>
              </a:r>
              <a:r>
                <a:rPr lang="en-US" sz="2800" dirty="0"/>
                <a:t>)</a:t>
              </a:r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03186" y="5166333"/>
              <a:ext cx="9271000" cy="1384300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03186" y="4628841"/>
              <a:ext cx="6134100" cy="355600"/>
            </a:xfrm>
            <a:prstGeom prst="rect">
              <a:avLst/>
            </a:prstGeom>
          </p:spPr>
        </p:pic>
      </p:grpSp>
      <p:pic>
        <p:nvPicPr>
          <p:cNvPr id="23" name="Picture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93881" y="1665749"/>
            <a:ext cx="8058663" cy="1242425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 rot="16200000">
            <a:off x="-557079" y="1467129"/>
            <a:ext cx="2183611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/>
              <a:t>Gradient Descent</a:t>
            </a:r>
          </a:p>
        </p:txBody>
      </p:sp>
      <p:sp>
        <p:nvSpPr>
          <p:cNvPr id="27" name="TextBox 26"/>
          <p:cNvSpPr txBox="1"/>
          <p:nvPr/>
        </p:nvSpPr>
        <p:spPr>
          <a:xfrm rot="16200000">
            <a:off x="-1166883" y="4678774"/>
            <a:ext cx="3403496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/>
              <a:t>Stochastic Gradient </a:t>
            </a:r>
            <a:r>
              <a:rPr lang="en-US" dirty="0"/>
              <a:t>Descent</a:t>
            </a:r>
          </a:p>
        </p:txBody>
      </p:sp>
      <p:sp>
        <p:nvSpPr>
          <p:cNvPr id="28" name="TextBox 27"/>
          <p:cNvSpPr txBox="1"/>
          <p:nvPr/>
        </p:nvSpPr>
        <p:spPr>
          <a:xfrm rot="5400000">
            <a:off x="9416439" y="3285848"/>
            <a:ext cx="4663456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/>
              <a:t>Assuming Decomposable Loss Functions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8290471" y="3264577"/>
            <a:ext cx="3184071" cy="954107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Very Similar Algorithms</a:t>
            </a:r>
          </a:p>
        </p:txBody>
      </p:sp>
    </p:spTree>
    <p:extLst>
      <p:ext uri="{BB962C8B-B14F-4D97-AF65-F5344CB8AC3E}">
        <p14:creationId xmlns:p14="http://schemas.microsoft.com/office/powerpoint/2010/main" val="446004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Demo!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592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Multiclass (more than 2) Classification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765875"/>
          </a:xfrm>
        </p:spPr>
        <p:txBody>
          <a:bodyPr>
            <a:normAutofit/>
          </a:bodyPr>
          <a:lstStyle/>
          <a:p>
            <a:r>
              <a:rPr lang="en-US" b="1" dirty="0"/>
              <a:t>One-vs-rest</a:t>
            </a:r>
            <a:r>
              <a:rPr lang="en-US" dirty="0"/>
              <a:t> train separate binary classifiers for </a:t>
            </a:r>
            <a:r>
              <a:rPr lang="en-US"/>
              <a:t>each class</a:t>
            </a:r>
            <a:endParaRPr lang="en-US" dirty="0"/>
          </a:p>
        </p:txBody>
      </p:sp>
      <p:grpSp>
        <p:nvGrpSpPr>
          <p:cNvPr id="70" name="Group 69"/>
          <p:cNvGrpSpPr/>
          <p:nvPr/>
        </p:nvGrpSpPr>
        <p:grpSpPr>
          <a:xfrm>
            <a:off x="2097099" y="2665754"/>
            <a:ext cx="6826936" cy="3657385"/>
            <a:chOff x="2097099" y="2665754"/>
            <a:chExt cx="6826936" cy="3657385"/>
          </a:xfrm>
        </p:grpSpPr>
        <p:sp>
          <p:nvSpPr>
            <p:cNvPr id="23" name="Donut 22"/>
            <p:cNvSpPr/>
            <p:nvPr/>
          </p:nvSpPr>
          <p:spPr>
            <a:xfrm>
              <a:off x="3236677" y="4767770"/>
              <a:ext cx="232610" cy="232610"/>
            </a:xfrm>
            <a:prstGeom prst="donut">
              <a:avLst>
                <a:gd name="adj" fmla="val 1491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4" name="Cross 23"/>
            <p:cNvSpPr/>
            <p:nvPr/>
          </p:nvSpPr>
          <p:spPr>
            <a:xfrm>
              <a:off x="5796951" y="3152559"/>
              <a:ext cx="256673" cy="256673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Donut 25"/>
            <p:cNvSpPr/>
            <p:nvPr/>
          </p:nvSpPr>
          <p:spPr>
            <a:xfrm>
              <a:off x="3484612" y="5179479"/>
              <a:ext cx="232610" cy="232610"/>
            </a:xfrm>
            <a:prstGeom prst="donut">
              <a:avLst>
                <a:gd name="adj" fmla="val 1491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7" name="Donut 26"/>
            <p:cNvSpPr/>
            <p:nvPr/>
          </p:nvSpPr>
          <p:spPr>
            <a:xfrm>
              <a:off x="2515617" y="4920170"/>
              <a:ext cx="232610" cy="232610"/>
            </a:xfrm>
            <a:prstGeom prst="donut">
              <a:avLst>
                <a:gd name="adj" fmla="val 1491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8" name="Donut 27"/>
            <p:cNvSpPr/>
            <p:nvPr/>
          </p:nvSpPr>
          <p:spPr>
            <a:xfrm>
              <a:off x="3430021" y="4360610"/>
              <a:ext cx="232610" cy="232610"/>
            </a:xfrm>
            <a:prstGeom prst="donut">
              <a:avLst>
                <a:gd name="adj" fmla="val 1491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9" name="Donut 28"/>
            <p:cNvSpPr/>
            <p:nvPr/>
          </p:nvSpPr>
          <p:spPr>
            <a:xfrm>
              <a:off x="2213404" y="4128000"/>
              <a:ext cx="232610" cy="232610"/>
            </a:xfrm>
            <a:prstGeom prst="donut">
              <a:avLst>
                <a:gd name="adj" fmla="val 1491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0" name="Donut 29"/>
            <p:cNvSpPr/>
            <p:nvPr/>
          </p:nvSpPr>
          <p:spPr>
            <a:xfrm>
              <a:off x="2097099" y="4593220"/>
              <a:ext cx="232610" cy="232610"/>
            </a:xfrm>
            <a:prstGeom prst="donut">
              <a:avLst>
                <a:gd name="adj" fmla="val 1491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1" name="Cross 30"/>
            <p:cNvSpPr/>
            <p:nvPr/>
          </p:nvSpPr>
          <p:spPr>
            <a:xfrm>
              <a:off x="6391052" y="3808336"/>
              <a:ext cx="256673" cy="256673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Cross 31"/>
            <p:cNvSpPr/>
            <p:nvPr/>
          </p:nvSpPr>
          <p:spPr>
            <a:xfrm>
              <a:off x="5352666" y="3345766"/>
              <a:ext cx="256673" cy="256673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Cross 32"/>
            <p:cNvSpPr/>
            <p:nvPr/>
          </p:nvSpPr>
          <p:spPr>
            <a:xfrm>
              <a:off x="6733682" y="2972124"/>
              <a:ext cx="256673" cy="256673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Cross 33"/>
            <p:cNvSpPr/>
            <p:nvPr/>
          </p:nvSpPr>
          <p:spPr>
            <a:xfrm>
              <a:off x="5446472" y="2791045"/>
              <a:ext cx="256673" cy="256673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Cross 34"/>
            <p:cNvSpPr/>
            <p:nvPr/>
          </p:nvSpPr>
          <p:spPr>
            <a:xfrm>
              <a:off x="5668614" y="3827053"/>
              <a:ext cx="256673" cy="256673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Cross 35"/>
            <p:cNvSpPr/>
            <p:nvPr/>
          </p:nvSpPr>
          <p:spPr>
            <a:xfrm>
              <a:off x="5215738" y="3977854"/>
              <a:ext cx="256673" cy="256673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Donut 36"/>
            <p:cNvSpPr/>
            <p:nvPr/>
          </p:nvSpPr>
          <p:spPr>
            <a:xfrm>
              <a:off x="3598266" y="3962204"/>
              <a:ext cx="232610" cy="232610"/>
            </a:xfrm>
            <a:prstGeom prst="donut">
              <a:avLst>
                <a:gd name="adj" fmla="val 1491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8" name="Triangle 37"/>
            <p:cNvSpPr/>
            <p:nvPr/>
          </p:nvSpPr>
          <p:spPr>
            <a:xfrm>
              <a:off x="7952262" y="6102128"/>
              <a:ext cx="256373" cy="221011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Triangle 38"/>
            <p:cNvSpPr/>
            <p:nvPr/>
          </p:nvSpPr>
          <p:spPr>
            <a:xfrm>
              <a:off x="7071114" y="4814556"/>
              <a:ext cx="256373" cy="221011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riangle 39"/>
            <p:cNvSpPr/>
            <p:nvPr/>
          </p:nvSpPr>
          <p:spPr>
            <a:xfrm>
              <a:off x="6042848" y="5183775"/>
              <a:ext cx="256373" cy="221011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riangle 40"/>
            <p:cNvSpPr/>
            <p:nvPr/>
          </p:nvSpPr>
          <p:spPr>
            <a:xfrm>
              <a:off x="5814143" y="4752555"/>
              <a:ext cx="256373" cy="221011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Triangle 41"/>
            <p:cNvSpPr/>
            <p:nvPr/>
          </p:nvSpPr>
          <p:spPr>
            <a:xfrm>
              <a:off x="6627465" y="5322045"/>
              <a:ext cx="256373" cy="221011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Triangle 42"/>
            <p:cNvSpPr/>
            <p:nvPr/>
          </p:nvSpPr>
          <p:spPr>
            <a:xfrm>
              <a:off x="7895230" y="5455943"/>
              <a:ext cx="256373" cy="221011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Triangle 43"/>
            <p:cNvSpPr/>
            <p:nvPr/>
          </p:nvSpPr>
          <p:spPr>
            <a:xfrm>
              <a:off x="7133161" y="5676954"/>
              <a:ext cx="256373" cy="221011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Triangle 44"/>
            <p:cNvSpPr/>
            <p:nvPr/>
          </p:nvSpPr>
          <p:spPr>
            <a:xfrm>
              <a:off x="7193107" y="4424301"/>
              <a:ext cx="256373" cy="221011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Triangle 45"/>
            <p:cNvSpPr/>
            <p:nvPr/>
          </p:nvSpPr>
          <p:spPr>
            <a:xfrm>
              <a:off x="4907778" y="2727977"/>
              <a:ext cx="256373" cy="221011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Cross 46"/>
            <p:cNvSpPr/>
            <p:nvPr/>
          </p:nvSpPr>
          <p:spPr>
            <a:xfrm>
              <a:off x="7483308" y="2930330"/>
              <a:ext cx="256673" cy="256673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Cross 47"/>
            <p:cNvSpPr/>
            <p:nvPr/>
          </p:nvSpPr>
          <p:spPr>
            <a:xfrm>
              <a:off x="7735738" y="3226040"/>
              <a:ext cx="256673" cy="256673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Cross 48"/>
            <p:cNvSpPr/>
            <p:nvPr/>
          </p:nvSpPr>
          <p:spPr>
            <a:xfrm>
              <a:off x="6761513" y="3947633"/>
              <a:ext cx="256673" cy="256673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Donut 49"/>
            <p:cNvSpPr/>
            <p:nvPr/>
          </p:nvSpPr>
          <p:spPr>
            <a:xfrm>
              <a:off x="4488422" y="5250338"/>
              <a:ext cx="232610" cy="232610"/>
            </a:xfrm>
            <a:prstGeom prst="donut">
              <a:avLst>
                <a:gd name="adj" fmla="val 1491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1" name="Donut 50"/>
            <p:cNvSpPr/>
            <p:nvPr/>
          </p:nvSpPr>
          <p:spPr>
            <a:xfrm>
              <a:off x="4137502" y="4456219"/>
              <a:ext cx="232610" cy="232610"/>
            </a:xfrm>
            <a:prstGeom prst="donut">
              <a:avLst>
                <a:gd name="adj" fmla="val 1491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2" name="Donut 51"/>
            <p:cNvSpPr/>
            <p:nvPr/>
          </p:nvSpPr>
          <p:spPr>
            <a:xfrm>
              <a:off x="4160355" y="3280026"/>
              <a:ext cx="232610" cy="232610"/>
            </a:xfrm>
            <a:prstGeom prst="donut">
              <a:avLst>
                <a:gd name="adj" fmla="val 1491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3" name="Donut 52"/>
            <p:cNvSpPr/>
            <p:nvPr/>
          </p:nvSpPr>
          <p:spPr>
            <a:xfrm>
              <a:off x="2988979" y="3182657"/>
              <a:ext cx="232610" cy="232610"/>
            </a:xfrm>
            <a:prstGeom prst="donut">
              <a:avLst>
                <a:gd name="adj" fmla="val 1491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1" name="Cross 60"/>
            <p:cNvSpPr/>
            <p:nvPr/>
          </p:nvSpPr>
          <p:spPr>
            <a:xfrm>
              <a:off x="8539026" y="3347486"/>
              <a:ext cx="256673" cy="256673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Cross 61"/>
            <p:cNvSpPr/>
            <p:nvPr/>
          </p:nvSpPr>
          <p:spPr>
            <a:xfrm>
              <a:off x="7992411" y="3947633"/>
              <a:ext cx="256673" cy="256673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Cross 62"/>
            <p:cNvSpPr/>
            <p:nvPr/>
          </p:nvSpPr>
          <p:spPr>
            <a:xfrm>
              <a:off x="8667362" y="2665754"/>
              <a:ext cx="256673" cy="256673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Triangle 63"/>
            <p:cNvSpPr/>
            <p:nvPr/>
          </p:nvSpPr>
          <p:spPr>
            <a:xfrm>
              <a:off x="8410839" y="4973566"/>
              <a:ext cx="256373" cy="221011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04219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Multiclass (more than 2) Classification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765875"/>
          </a:xfrm>
        </p:spPr>
        <p:txBody>
          <a:bodyPr>
            <a:normAutofit/>
          </a:bodyPr>
          <a:lstStyle/>
          <a:p>
            <a:r>
              <a:rPr lang="en-US" b="1" dirty="0"/>
              <a:t>One-vs-rest</a:t>
            </a:r>
            <a:r>
              <a:rPr lang="en-US" dirty="0"/>
              <a:t> train separate binary classifiers for </a:t>
            </a:r>
            <a:r>
              <a:rPr lang="en-US"/>
              <a:t>each class</a:t>
            </a:r>
            <a:endParaRPr lang="en-US" dirty="0"/>
          </a:p>
        </p:txBody>
      </p:sp>
      <p:sp>
        <p:nvSpPr>
          <p:cNvPr id="23" name="Donut 22"/>
          <p:cNvSpPr/>
          <p:nvPr/>
        </p:nvSpPr>
        <p:spPr>
          <a:xfrm>
            <a:off x="3236677" y="4767770"/>
            <a:ext cx="232610" cy="232610"/>
          </a:xfrm>
          <a:prstGeom prst="donut">
            <a:avLst>
              <a:gd name="adj" fmla="val 14911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Cross 23"/>
          <p:cNvSpPr/>
          <p:nvPr/>
        </p:nvSpPr>
        <p:spPr>
          <a:xfrm>
            <a:off x="5796951" y="3152559"/>
            <a:ext cx="256673" cy="256673"/>
          </a:xfrm>
          <a:prstGeom prst="plus">
            <a:avLst>
              <a:gd name="adj" fmla="val 41667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Donut 25"/>
          <p:cNvSpPr/>
          <p:nvPr/>
        </p:nvSpPr>
        <p:spPr>
          <a:xfrm>
            <a:off x="3484612" y="5179479"/>
            <a:ext cx="232610" cy="232610"/>
          </a:xfrm>
          <a:prstGeom prst="donut">
            <a:avLst>
              <a:gd name="adj" fmla="val 14911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Donut 26"/>
          <p:cNvSpPr/>
          <p:nvPr/>
        </p:nvSpPr>
        <p:spPr>
          <a:xfrm>
            <a:off x="2515617" y="4920170"/>
            <a:ext cx="232610" cy="232610"/>
          </a:xfrm>
          <a:prstGeom prst="donut">
            <a:avLst>
              <a:gd name="adj" fmla="val 14911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Donut 27"/>
          <p:cNvSpPr/>
          <p:nvPr/>
        </p:nvSpPr>
        <p:spPr>
          <a:xfrm>
            <a:off x="3430021" y="4360610"/>
            <a:ext cx="232610" cy="232610"/>
          </a:xfrm>
          <a:prstGeom prst="donut">
            <a:avLst>
              <a:gd name="adj" fmla="val 14911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Donut 28"/>
          <p:cNvSpPr/>
          <p:nvPr/>
        </p:nvSpPr>
        <p:spPr>
          <a:xfrm>
            <a:off x="2213404" y="4128000"/>
            <a:ext cx="232610" cy="232610"/>
          </a:xfrm>
          <a:prstGeom prst="donut">
            <a:avLst>
              <a:gd name="adj" fmla="val 14911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0" name="Donut 29"/>
          <p:cNvSpPr/>
          <p:nvPr/>
        </p:nvSpPr>
        <p:spPr>
          <a:xfrm>
            <a:off x="2097099" y="4593220"/>
            <a:ext cx="232610" cy="232610"/>
          </a:xfrm>
          <a:prstGeom prst="donut">
            <a:avLst>
              <a:gd name="adj" fmla="val 14911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Cross 30"/>
          <p:cNvSpPr/>
          <p:nvPr/>
        </p:nvSpPr>
        <p:spPr>
          <a:xfrm>
            <a:off x="6391052" y="3808336"/>
            <a:ext cx="256673" cy="256673"/>
          </a:xfrm>
          <a:prstGeom prst="plus">
            <a:avLst>
              <a:gd name="adj" fmla="val 41667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Cross 31"/>
          <p:cNvSpPr/>
          <p:nvPr/>
        </p:nvSpPr>
        <p:spPr>
          <a:xfrm>
            <a:off x="5352666" y="3345766"/>
            <a:ext cx="256673" cy="256673"/>
          </a:xfrm>
          <a:prstGeom prst="plus">
            <a:avLst>
              <a:gd name="adj" fmla="val 41667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Cross 32"/>
          <p:cNvSpPr/>
          <p:nvPr/>
        </p:nvSpPr>
        <p:spPr>
          <a:xfrm>
            <a:off x="6733682" y="2972124"/>
            <a:ext cx="256673" cy="256673"/>
          </a:xfrm>
          <a:prstGeom prst="plus">
            <a:avLst>
              <a:gd name="adj" fmla="val 41667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Cross 33"/>
          <p:cNvSpPr/>
          <p:nvPr/>
        </p:nvSpPr>
        <p:spPr>
          <a:xfrm>
            <a:off x="5446472" y="2791045"/>
            <a:ext cx="256673" cy="256673"/>
          </a:xfrm>
          <a:prstGeom prst="plus">
            <a:avLst>
              <a:gd name="adj" fmla="val 41667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Cross 34"/>
          <p:cNvSpPr/>
          <p:nvPr/>
        </p:nvSpPr>
        <p:spPr>
          <a:xfrm>
            <a:off x="5668614" y="3827053"/>
            <a:ext cx="256673" cy="256673"/>
          </a:xfrm>
          <a:prstGeom prst="plus">
            <a:avLst>
              <a:gd name="adj" fmla="val 41667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Cross 35"/>
          <p:cNvSpPr/>
          <p:nvPr/>
        </p:nvSpPr>
        <p:spPr>
          <a:xfrm>
            <a:off x="5215738" y="3977854"/>
            <a:ext cx="256673" cy="256673"/>
          </a:xfrm>
          <a:prstGeom prst="plus">
            <a:avLst>
              <a:gd name="adj" fmla="val 41667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Donut 36"/>
          <p:cNvSpPr/>
          <p:nvPr/>
        </p:nvSpPr>
        <p:spPr>
          <a:xfrm>
            <a:off x="3598266" y="3962204"/>
            <a:ext cx="232610" cy="232610"/>
          </a:xfrm>
          <a:prstGeom prst="donut">
            <a:avLst>
              <a:gd name="adj" fmla="val 14911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8" name="Triangle 37"/>
          <p:cNvSpPr/>
          <p:nvPr/>
        </p:nvSpPr>
        <p:spPr>
          <a:xfrm>
            <a:off x="7952262" y="6102128"/>
            <a:ext cx="256373" cy="221011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riangle 38"/>
          <p:cNvSpPr/>
          <p:nvPr/>
        </p:nvSpPr>
        <p:spPr>
          <a:xfrm>
            <a:off x="7071114" y="4814556"/>
            <a:ext cx="256373" cy="221011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riangle 39"/>
          <p:cNvSpPr/>
          <p:nvPr/>
        </p:nvSpPr>
        <p:spPr>
          <a:xfrm>
            <a:off x="6042848" y="5183775"/>
            <a:ext cx="256373" cy="221011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riangle 40"/>
          <p:cNvSpPr/>
          <p:nvPr/>
        </p:nvSpPr>
        <p:spPr>
          <a:xfrm>
            <a:off x="5814143" y="4752555"/>
            <a:ext cx="256373" cy="221011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riangle 41"/>
          <p:cNvSpPr/>
          <p:nvPr/>
        </p:nvSpPr>
        <p:spPr>
          <a:xfrm>
            <a:off x="6627465" y="5322045"/>
            <a:ext cx="256373" cy="221011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riangle 42"/>
          <p:cNvSpPr/>
          <p:nvPr/>
        </p:nvSpPr>
        <p:spPr>
          <a:xfrm>
            <a:off x="7895230" y="5455943"/>
            <a:ext cx="256373" cy="221011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riangle 43"/>
          <p:cNvSpPr/>
          <p:nvPr/>
        </p:nvSpPr>
        <p:spPr>
          <a:xfrm>
            <a:off x="7133161" y="5676954"/>
            <a:ext cx="256373" cy="221011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riangle 44"/>
          <p:cNvSpPr/>
          <p:nvPr/>
        </p:nvSpPr>
        <p:spPr>
          <a:xfrm>
            <a:off x="7193107" y="4424301"/>
            <a:ext cx="256373" cy="221011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riangle 45"/>
          <p:cNvSpPr/>
          <p:nvPr/>
        </p:nvSpPr>
        <p:spPr>
          <a:xfrm>
            <a:off x="4907778" y="2727977"/>
            <a:ext cx="256373" cy="221011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Cross 46"/>
          <p:cNvSpPr/>
          <p:nvPr/>
        </p:nvSpPr>
        <p:spPr>
          <a:xfrm>
            <a:off x="7483308" y="2930330"/>
            <a:ext cx="256673" cy="256673"/>
          </a:xfrm>
          <a:prstGeom prst="plus">
            <a:avLst>
              <a:gd name="adj" fmla="val 41667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Cross 47"/>
          <p:cNvSpPr/>
          <p:nvPr/>
        </p:nvSpPr>
        <p:spPr>
          <a:xfrm>
            <a:off x="7735738" y="3226040"/>
            <a:ext cx="256673" cy="256673"/>
          </a:xfrm>
          <a:prstGeom prst="plus">
            <a:avLst>
              <a:gd name="adj" fmla="val 41667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Cross 48"/>
          <p:cNvSpPr/>
          <p:nvPr/>
        </p:nvSpPr>
        <p:spPr>
          <a:xfrm>
            <a:off x="6761513" y="3947633"/>
            <a:ext cx="256673" cy="256673"/>
          </a:xfrm>
          <a:prstGeom prst="plus">
            <a:avLst>
              <a:gd name="adj" fmla="val 41667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Donut 49"/>
          <p:cNvSpPr/>
          <p:nvPr/>
        </p:nvSpPr>
        <p:spPr>
          <a:xfrm>
            <a:off x="4488422" y="5250338"/>
            <a:ext cx="232610" cy="232610"/>
          </a:xfrm>
          <a:prstGeom prst="donut">
            <a:avLst>
              <a:gd name="adj" fmla="val 14911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1" name="Donut 50"/>
          <p:cNvSpPr/>
          <p:nvPr/>
        </p:nvSpPr>
        <p:spPr>
          <a:xfrm>
            <a:off x="4137502" y="4456219"/>
            <a:ext cx="232610" cy="232610"/>
          </a:xfrm>
          <a:prstGeom prst="donut">
            <a:avLst>
              <a:gd name="adj" fmla="val 14911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2" name="Donut 51"/>
          <p:cNvSpPr/>
          <p:nvPr/>
        </p:nvSpPr>
        <p:spPr>
          <a:xfrm>
            <a:off x="4160355" y="3280026"/>
            <a:ext cx="232610" cy="232610"/>
          </a:xfrm>
          <a:prstGeom prst="donut">
            <a:avLst>
              <a:gd name="adj" fmla="val 14911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3" name="Donut 52"/>
          <p:cNvSpPr/>
          <p:nvPr/>
        </p:nvSpPr>
        <p:spPr>
          <a:xfrm>
            <a:off x="2988979" y="3182657"/>
            <a:ext cx="232610" cy="232610"/>
          </a:xfrm>
          <a:prstGeom prst="donut">
            <a:avLst>
              <a:gd name="adj" fmla="val 14911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1" name="Cross 60"/>
          <p:cNvSpPr/>
          <p:nvPr/>
        </p:nvSpPr>
        <p:spPr>
          <a:xfrm>
            <a:off x="8539026" y="3347486"/>
            <a:ext cx="256673" cy="256673"/>
          </a:xfrm>
          <a:prstGeom prst="plus">
            <a:avLst>
              <a:gd name="adj" fmla="val 41667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Cross 61"/>
          <p:cNvSpPr/>
          <p:nvPr/>
        </p:nvSpPr>
        <p:spPr>
          <a:xfrm>
            <a:off x="7992411" y="3947633"/>
            <a:ext cx="256673" cy="256673"/>
          </a:xfrm>
          <a:prstGeom prst="plus">
            <a:avLst>
              <a:gd name="adj" fmla="val 41667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Cross 62"/>
          <p:cNvSpPr/>
          <p:nvPr/>
        </p:nvSpPr>
        <p:spPr>
          <a:xfrm>
            <a:off x="8667362" y="2665754"/>
            <a:ext cx="256673" cy="256673"/>
          </a:xfrm>
          <a:prstGeom prst="plus">
            <a:avLst>
              <a:gd name="adj" fmla="val 41667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riangle 63"/>
          <p:cNvSpPr/>
          <p:nvPr/>
        </p:nvSpPr>
        <p:spPr>
          <a:xfrm>
            <a:off x="8410839" y="4973566"/>
            <a:ext cx="256373" cy="221011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1" name="Straight Connector 70"/>
          <p:cNvCxnSpPr/>
          <p:nvPr/>
        </p:nvCxnSpPr>
        <p:spPr>
          <a:xfrm>
            <a:off x="4370112" y="2470244"/>
            <a:ext cx="1426838" cy="3650499"/>
          </a:xfrm>
          <a:prstGeom prst="line">
            <a:avLst/>
          </a:prstGeom>
          <a:ln w="44450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4714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Multiclass (more than 2) Classification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765875"/>
          </a:xfrm>
        </p:spPr>
        <p:txBody>
          <a:bodyPr>
            <a:normAutofit/>
          </a:bodyPr>
          <a:lstStyle/>
          <a:p>
            <a:r>
              <a:rPr lang="en-US" b="1" dirty="0"/>
              <a:t>One-vs-rest</a:t>
            </a:r>
            <a:r>
              <a:rPr lang="en-US" dirty="0"/>
              <a:t> train separate binary classifiers for </a:t>
            </a:r>
            <a:r>
              <a:rPr lang="en-US"/>
              <a:t>each class</a:t>
            </a:r>
            <a:endParaRPr lang="en-US" dirty="0"/>
          </a:p>
        </p:txBody>
      </p:sp>
      <p:sp>
        <p:nvSpPr>
          <p:cNvPr id="23" name="Donut 22"/>
          <p:cNvSpPr/>
          <p:nvPr/>
        </p:nvSpPr>
        <p:spPr>
          <a:xfrm>
            <a:off x="3236677" y="4767770"/>
            <a:ext cx="232610" cy="232610"/>
          </a:xfrm>
          <a:prstGeom prst="donut">
            <a:avLst>
              <a:gd name="adj" fmla="val 14911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Cross 23"/>
          <p:cNvSpPr/>
          <p:nvPr/>
        </p:nvSpPr>
        <p:spPr>
          <a:xfrm>
            <a:off x="5796951" y="3152559"/>
            <a:ext cx="256673" cy="256673"/>
          </a:xfrm>
          <a:prstGeom prst="plus">
            <a:avLst>
              <a:gd name="adj" fmla="val 41667"/>
            </a:avLst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Donut 25"/>
          <p:cNvSpPr/>
          <p:nvPr/>
        </p:nvSpPr>
        <p:spPr>
          <a:xfrm>
            <a:off x="3484612" y="5179479"/>
            <a:ext cx="232610" cy="232610"/>
          </a:xfrm>
          <a:prstGeom prst="donut">
            <a:avLst>
              <a:gd name="adj" fmla="val 14911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Donut 26"/>
          <p:cNvSpPr/>
          <p:nvPr/>
        </p:nvSpPr>
        <p:spPr>
          <a:xfrm>
            <a:off x="2515617" y="4920170"/>
            <a:ext cx="232610" cy="232610"/>
          </a:xfrm>
          <a:prstGeom prst="donut">
            <a:avLst>
              <a:gd name="adj" fmla="val 14911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Donut 27"/>
          <p:cNvSpPr/>
          <p:nvPr/>
        </p:nvSpPr>
        <p:spPr>
          <a:xfrm>
            <a:off x="3430021" y="4360610"/>
            <a:ext cx="232610" cy="232610"/>
          </a:xfrm>
          <a:prstGeom prst="donut">
            <a:avLst>
              <a:gd name="adj" fmla="val 14911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Donut 28"/>
          <p:cNvSpPr/>
          <p:nvPr/>
        </p:nvSpPr>
        <p:spPr>
          <a:xfrm>
            <a:off x="2213404" y="4128000"/>
            <a:ext cx="232610" cy="232610"/>
          </a:xfrm>
          <a:prstGeom prst="donut">
            <a:avLst>
              <a:gd name="adj" fmla="val 14911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0" name="Donut 29"/>
          <p:cNvSpPr/>
          <p:nvPr/>
        </p:nvSpPr>
        <p:spPr>
          <a:xfrm>
            <a:off x="2097099" y="4593220"/>
            <a:ext cx="232610" cy="232610"/>
          </a:xfrm>
          <a:prstGeom prst="donut">
            <a:avLst>
              <a:gd name="adj" fmla="val 14911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Cross 30"/>
          <p:cNvSpPr/>
          <p:nvPr/>
        </p:nvSpPr>
        <p:spPr>
          <a:xfrm>
            <a:off x="6391052" y="3808336"/>
            <a:ext cx="256673" cy="256673"/>
          </a:xfrm>
          <a:prstGeom prst="plus">
            <a:avLst>
              <a:gd name="adj" fmla="val 41667"/>
            </a:avLst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Cross 31"/>
          <p:cNvSpPr/>
          <p:nvPr/>
        </p:nvSpPr>
        <p:spPr>
          <a:xfrm>
            <a:off x="5352666" y="3345766"/>
            <a:ext cx="256673" cy="256673"/>
          </a:xfrm>
          <a:prstGeom prst="plus">
            <a:avLst>
              <a:gd name="adj" fmla="val 41667"/>
            </a:avLst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Cross 32"/>
          <p:cNvSpPr/>
          <p:nvPr/>
        </p:nvSpPr>
        <p:spPr>
          <a:xfrm>
            <a:off x="6733682" y="2972124"/>
            <a:ext cx="256673" cy="256673"/>
          </a:xfrm>
          <a:prstGeom prst="plus">
            <a:avLst>
              <a:gd name="adj" fmla="val 41667"/>
            </a:avLst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Cross 33"/>
          <p:cNvSpPr/>
          <p:nvPr/>
        </p:nvSpPr>
        <p:spPr>
          <a:xfrm>
            <a:off x="5446472" y="2791045"/>
            <a:ext cx="256673" cy="256673"/>
          </a:xfrm>
          <a:prstGeom prst="plus">
            <a:avLst>
              <a:gd name="adj" fmla="val 41667"/>
            </a:avLst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Cross 34"/>
          <p:cNvSpPr/>
          <p:nvPr/>
        </p:nvSpPr>
        <p:spPr>
          <a:xfrm>
            <a:off x="5668614" y="3827053"/>
            <a:ext cx="256673" cy="256673"/>
          </a:xfrm>
          <a:prstGeom prst="plus">
            <a:avLst>
              <a:gd name="adj" fmla="val 41667"/>
            </a:avLst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Cross 35"/>
          <p:cNvSpPr/>
          <p:nvPr/>
        </p:nvSpPr>
        <p:spPr>
          <a:xfrm>
            <a:off x="5215738" y="3977854"/>
            <a:ext cx="256673" cy="256673"/>
          </a:xfrm>
          <a:prstGeom prst="plus">
            <a:avLst>
              <a:gd name="adj" fmla="val 41667"/>
            </a:avLst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Donut 36"/>
          <p:cNvSpPr/>
          <p:nvPr/>
        </p:nvSpPr>
        <p:spPr>
          <a:xfrm>
            <a:off x="3598266" y="3962204"/>
            <a:ext cx="232610" cy="232610"/>
          </a:xfrm>
          <a:prstGeom prst="donut">
            <a:avLst>
              <a:gd name="adj" fmla="val 14911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8" name="Triangle 37"/>
          <p:cNvSpPr/>
          <p:nvPr/>
        </p:nvSpPr>
        <p:spPr>
          <a:xfrm>
            <a:off x="7952262" y="6102128"/>
            <a:ext cx="256373" cy="221011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riangle 38"/>
          <p:cNvSpPr/>
          <p:nvPr/>
        </p:nvSpPr>
        <p:spPr>
          <a:xfrm>
            <a:off x="7071114" y="4814556"/>
            <a:ext cx="256373" cy="221011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riangle 39"/>
          <p:cNvSpPr/>
          <p:nvPr/>
        </p:nvSpPr>
        <p:spPr>
          <a:xfrm>
            <a:off x="6042848" y="5183775"/>
            <a:ext cx="256373" cy="221011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riangle 40"/>
          <p:cNvSpPr/>
          <p:nvPr/>
        </p:nvSpPr>
        <p:spPr>
          <a:xfrm>
            <a:off x="5814143" y="4752555"/>
            <a:ext cx="256373" cy="221011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riangle 41"/>
          <p:cNvSpPr/>
          <p:nvPr/>
        </p:nvSpPr>
        <p:spPr>
          <a:xfrm>
            <a:off x="6627465" y="5322045"/>
            <a:ext cx="256373" cy="221011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riangle 42"/>
          <p:cNvSpPr/>
          <p:nvPr/>
        </p:nvSpPr>
        <p:spPr>
          <a:xfrm>
            <a:off x="7895230" y="5455943"/>
            <a:ext cx="256373" cy="221011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riangle 43"/>
          <p:cNvSpPr/>
          <p:nvPr/>
        </p:nvSpPr>
        <p:spPr>
          <a:xfrm>
            <a:off x="7133161" y="5676954"/>
            <a:ext cx="256373" cy="221011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riangle 44"/>
          <p:cNvSpPr/>
          <p:nvPr/>
        </p:nvSpPr>
        <p:spPr>
          <a:xfrm>
            <a:off x="7193107" y="4424301"/>
            <a:ext cx="256373" cy="221011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riangle 45"/>
          <p:cNvSpPr/>
          <p:nvPr/>
        </p:nvSpPr>
        <p:spPr>
          <a:xfrm>
            <a:off x="4907778" y="2727977"/>
            <a:ext cx="256373" cy="221011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Cross 46"/>
          <p:cNvSpPr/>
          <p:nvPr/>
        </p:nvSpPr>
        <p:spPr>
          <a:xfrm>
            <a:off x="7483308" y="2930330"/>
            <a:ext cx="256673" cy="256673"/>
          </a:xfrm>
          <a:prstGeom prst="plus">
            <a:avLst>
              <a:gd name="adj" fmla="val 41667"/>
            </a:avLst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Cross 47"/>
          <p:cNvSpPr/>
          <p:nvPr/>
        </p:nvSpPr>
        <p:spPr>
          <a:xfrm>
            <a:off x="7735738" y="3226040"/>
            <a:ext cx="256673" cy="256673"/>
          </a:xfrm>
          <a:prstGeom prst="plus">
            <a:avLst>
              <a:gd name="adj" fmla="val 41667"/>
            </a:avLst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Cross 48"/>
          <p:cNvSpPr/>
          <p:nvPr/>
        </p:nvSpPr>
        <p:spPr>
          <a:xfrm>
            <a:off x="6761513" y="3947633"/>
            <a:ext cx="256673" cy="256673"/>
          </a:xfrm>
          <a:prstGeom prst="plus">
            <a:avLst>
              <a:gd name="adj" fmla="val 41667"/>
            </a:avLst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Donut 49"/>
          <p:cNvSpPr/>
          <p:nvPr/>
        </p:nvSpPr>
        <p:spPr>
          <a:xfrm>
            <a:off x="4488422" y="5250338"/>
            <a:ext cx="232610" cy="232610"/>
          </a:xfrm>
          <a:prstGeom prst="donut">
            <a:avLst>
              <a:gd name="adj" fmla="val 14911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1" name="Donut 50"/>
          <p:cNvSpPr/>
          <p:nvPr/>
        </p:nvSpPr>
        <p:spPr>
          <a:xfrm>
            <a:off x="4137502" y="4456219"/>
            <a:ext cx="232610" cy="232610"/>
          </a:xfrm>
          <a:prstGeom prst="donut">
            <a:avLst>
              <a:gd name="adj" fmla="val 14911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2" name="Donut 51"/>
          <p:cNvSpPr/>
          <p:nvPr/>
        </p:nvSpPr>
        <p:spPr>
          <a:xfrm>
            <a:off x="4160355" y="3280026"/>
            <a:ext cx="232610" cy="232610"/>
          </a:xfrm>
          <a:prstGeom prst="donut">
            <a:avLst>
              <a:gd name="adj" fmla="val 14911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3" name="Donut 52"/>
          <p:cNvSpPr/>
          <p:nvPr/>
        </p:nvSpPr>
        <p:spPr>
          <a:xfrm>
            <a:off x="2988979" y="3182657"/>
            <a:ext cx="232610" cy="232610"/>
          </a:xfrm>
          <a:prstGeom prst="donut">
            <a:avLst>
              <a:gd name="adj" fmla="val 14911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1" name="Cross 60"/>
          <p:cNvSpPr/>
          <p:nvPr/>
        </p:nvSpPr>
        <p:spPr>
          <a:xfrm>
            <a:off x="8539026" y="3347486"/>
            <a:ext cx="256673" cy="256673"/>
          </a:xfrm>
          <a:prstGeom prst="plus">
            <a:avLst>
              <a:gd name="adj" fmla="val 41667"/>
            </a:avLst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Cross 61"/>
          <p:cNvSpPr/>
          <p:nvPr/>
        </p:nvSpPr>
        <p:spPr>
          <a:xfrm>
            <a:off x="7992411" y="3947633"/>
            <a:ext cx="256673" cy="256673"/>
          </a:xfrm>
          <a:prstGeom prst="plus">
            <a:avLst>
              <a:gd name="adj" fmla="val 41667"/>
            </a:avLst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Cross 62"/>
          <p:cNvSpPr/>
          <p:nvPr/>
        </p:nvSpPr>
        <p:spPr>
          <a:xfrm>
            <a:off x="8667362" y="2665754"/>
            <a:ext cx="256673" cy="256673"/>
          </a:xfrm>
          <a:prstGeom prst="plus">
            <a:avLst>
              <a:gd name="adj" fmla="val 41667"/>
            </a:avLst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riangle 63"/>
          <p:cNvSpPr/>
          <p:nvPr/>
        </p:nvSpPr>
        <p:spPr>
          <a:xfrm>
            <a:off x="8410839" y="4973566"/>
            <a:ext cx="256373" cy="221011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4" name="Straight Connector 53"/>
          <p:cNvCxnSpPr/>
          <p:nvPr/>
        </p:nvCxnSpPr>
        <p:spPr>
          <a:xfrm>
            <a:off x="4370112" y="2470244"/>
            <a:ext cx="1426838" cy="3650499"/>
          </a:xfrm>
          <a:prstGeom prst="line">
            <a:avLst/>
          </a:prstGeom>
          <a:ln w="44450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2231943" y="3628393"/>
            <a:ext cx="8134555" cy="1387662"/>
          </a:xfrm>
          <a:prstGeom prst="line">
            <a:avLst/>
          </a:prstGeom>
          <a:ln w="44450">
            <a:solidFill>
              <a:schemeClr val="accent5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5801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Multiclass (more than 2) Classification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765875"/>
          </a:xfrm>
        </p:spPr>
        <p:txBody>
          <a:bodyPr>
            <a:normAutofit/>
          </a:bodyPr>
          <a:lstStyle/>
          <a:p>
            <a:r>
              <a:rPr lang="en-US" b="1" dirty="0"/>
              <a:t>One-vs-rest</a:t>
            </a:r>
            <a:r>
              <a:rPr lang="en-US" dirty="0"/>
              <a:t> train separate binary classifiers for </a:t>
            </a:r>
            <a:r>
              <a:rPr lang="en-US"/>
              <a:t>each class</a:t>
            </a:r>
            <a:endParaRPr lang="en-US" dirty="0"/>
          </a:p>
        </p:txBody>
      </p:sp>
      <p:sp>
        <p:nvSpPr>
          <p:cNvPr id="23" name="Donut 22"/>
          <p:cNvSpPr/>
          <p:nvPr/>
        </p:nvSpPr>
        <p:spPr>
          <a:xfrm>
            <a:off x="3236677" y="4767770"/>
            <a:ext cx="232610" cy="232610"/>
          </a:xfrm>
          <a:prstGeom prst="donut">
            <a:avLst>
              <a:gd name="adj" fmla="val 14911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Cross 23"/>
          <p:cNvSpPr/>
          <p:nvPr/>
        </p:nvSpPr>
        <p:spPr>
          <a:xfrm>
            <a:off x="5796951" y="3152559"/>
            <a:ext cx="256673" cy="256673"/>
          </a:xfrm>
          <a:prstGeom prst="plus">
            <a:avLst>
              <a:gd name="adj" fmla="val 41667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Donut 25"/>
          <p:cNvSpPr/>
          <p:nvPr/>
        </p:nvSpPr>
        <p:spPr>
          <a:xfrm>
            <a:off x="3484612" y="5179479"/>
            <a:ext cx="232610" cy="232610"/>
          </a:xfrm>
          <a:prstGeom prst="donut">
            <a:avLst>
              <a:gd name="adj" fmla="val 14911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Donut 26"/>
          <p:cNvSpPr/>
          <p:nvPr/>
        </p:nvSpPr>
        <p:spPr>
          <a:xfrm>
            <a:off x="2515617" y="4920170"/>
            <a:ext cx="232610" cy="232610"/>
          </a:xfrm>
          <a:prstGeom prst="donut">
            <a:avLst>
              <a:gd name="adj" fmla="val 14911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Donut 27"/>
          <p:cNvSpPr/>
          <p:nvPr/>
        </p:nvSpPr>
        <p:spPr>
          <a:xfrm>
            <a:off x="3430021" y="4360610"/>
            <a:ext cx="232610" cy="232610"/>
          </a:xfrm>
          <a:prstGeom prst="donut">
            <a:avLst>
              <a:gd name="adj" fmla="val 14911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Donut 28"/>
          <p:cNvSpPr/>
          <p:nvPr/>
        </p:nvSpPr>
        <p:spPr>
          <a:xfrm>
            <a:off x="2213404" y="4128000"/>
            <a:ext cx="232610" cy="232610"/>
          </a:xfrm>
          <a:prstGeom prst="donut">
            <a:avLst>
              <a:gd name="adj" fmla="val 14911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0" name="Donut 29"/>
          <p:cNvSpPr/>
          <p:nvPr/>
        </p:nvSpPr>
        <p:spPr>
          <a:xfrm>
            <a:off x="2097099" y="4593220"/>
            <a:ext cx="232610" cy="232610"/>
          </a:xfrm>
          <a:prstGeom prst="donut">
            <a:avLst>
              <a:gd name="adj" fmla="val 14911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Cross 30"/>
          <p:cNvSpPr/>
          <p:nvPr/>
        </p:nvSpPr>
        <p:spPr>
          <a:xfrm>
            <a:off x="6391052" y="3808336"/>
            <a:ext cx="256673" cy="256673"/>
          </a:xfrm>
          <a:prstGeom prst="plus">
            <a:avLst>
              <a:gd name="adj" fmla="val 41667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Cross 31"/>
          <p:cNvSpPr/>
          <p:nvPr/>
        </p:nvSpPr>
        <p:spPr>
          <a:xfrm>
            <a:off x="5352666" y="3345766"/>
            <a:ext cx="256673" cy="256673"/>
          </a:xfrm>
          <a:prstGeom prst="plus">
            <a:avLst>
              <a:gd name="adj" fmla="val 41667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Cross 32"/>
          <p:cNvSpPr/>
          <p:nvPr/>
        </p:nvSpPr>
        <p:spPr>
          <a:xfrm>
            <a:off x="6733682" y="2972124"/>
            <a:ext cx="256673" cy="256673"/>
          </a:xfrm>
          <a:prstGeom prst="plus">
            <a:avLst>
              <a:gd name="adj" fmla="val 41667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Cross 33"/>
          <p:cNvSpPr/>
          <p:nvPr/>
        </p:nvSpPr>
        <p:spPr>
          <a:xfrm>
            <a:off x="5446472" y="2791045"/>
            <a:ext cx="256673" cy="256673"/>
          </a:xfrm>
          <a:prstGeom prst="plus">
            <a:avLst>
              <a:gd name="adj" fmla="val 41667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Cross 34"/>
          <p:cNvSpPr/>
          <p:nvPr/>
        </p:nvSpPr>
        <p:spPr>
          <a:xfrm>
            <a:off x="5668614" y="3827053"/>
            <a:ext cx="256673" cy="256673"/>
          </a:xfrm>
          <a:prstGeom prst="plus">
            <a:avLst>
              <a:gd name="adj" fmla="val 41667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Cross 35"/>
          <p:cNvSpPr/>
          <p:nvPr/>
        </p:nvSpPr>
        <p:spPr>
          <a:xfrm>
            <a:off x="5215738" y="3977854"/>
            <a:ext cx="256673" cy="256673"/>
          </a:xfrm>
          <a:prstGeom prst="plus">
            <a:avLst>
              <a:gd name="adj" fmla="val 41667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Donut 36"/>
          <p:cNvSpPr/>
          <p:nvPr/>
        </p:nvSpPr>
        <p:spPr>
          <a:xfrm>
            <a:off x="3598266" y="3962204"/>
            <a:ext cx="232610" cy="232610"/>
          </a:xfrm>
          <a:prstGeom prst="donut">
            <a:avLst>
              <a:gd name="adj" fmla="val 14911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8" name="Triangle 37"/>
          <p:cNvSpPr/>
          <p:nvPr/>
        </p:nvSpPr>
        <p:spPr>
          <a:xfrm>
            <a:off x="7952262" y="6102128"/>
            <a:ext cx="256373" cy="221011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riangle 38"/>
          <p:cNvSpPr/>
          <p:nvPr/>
        </p:nvSpPr>
        <p:spPr>
          <a:xfrm>
            <a:off x="7071114" y="4814556"/>
            <a:ext cx="256373" cy="221011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riangle 39"/>
          <p:cNvSpPr/>
          <p:nvPr/>
        </p:nvSpPr>
        <p:spPr>
          <a:xfrm>
            <a:off x="6042848" y="5183775"/>
            <a:ext cx="256373" cy="221011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riangle 40"/>
          <p:cNvSpPr/>
          <p:nvPr/>
        </p:nvSpPr>
        <p:spPr>
          <a:xfrm>
            <a:off x="5814143" y="4752555"/>
            <a:ext cx="256373" cy="221011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riangle 41"/>
          <p:cNvSpPr/>
          <p:nvPr/>
        </p:nvSpPr>
        <p:spPr>
          <a:xfrm>
            <a:off x="6627465" y="5322045"/>
            <a:ext cx="256373" cy="221011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riangle 42"/>
          <p:cNvSpPr/>
          <p:nvPr/>
        </p:nvSpPr>
        <p:spPr>
          <a:xfrm>
            <a:off x="7895230" y="5455943"/>
            <a:ext cx="256373" cy="221011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riangle 43"/>
          <p:cNvSpPr/>
          <p:nvPr/>
        </p:nvSpPr>
        <p:spPr>
          <a:xfrm>
            <a:off x="7133161" y="5676954"/>
            <a:ext cx="256373" cy="221011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riangle 44"/>
          <p:cNvSpPr/>
          <p:nvPr/>
        </p:nvSpPr>
        <p:spPr>
          <a:xfrm>
            <a:off x="7193107" y="4424301"/>
            <a:ext cx="256373" cy="221011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riangle 45"/>
          <p:cNvSpPr/>
          <p:nvPr/>
        </p:nvSpPr>
        <p:spPr>
          <a:xfrm>
            <a:off x="4907778" y="2727977"/>
            <a:ext cx="256373" cy="221011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Cross 46"/>
          <p:cNvSpPr/>
          <p:nvPr/>
        </p:nvSpPr>
        <p:spPr>
          <a:xfrm>
            <a:off x="7483308" y="2930330"/>
            <a:ext cx="256673" cy="256673"/>
          </a:xfrm>
          <a:prstGeom prst="plus">
            <a:avLst>
              <a:gd name="adj" fmla="val 41667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Cross 47"/>
          <p:cNvSpPr/>
          <p:nvPr/>
        </p:nvSpPr>
        <p:spPr>
          <a:xfrm>
            <a:off x="7735738" y="3226040"/>
            <a:ext cx="256673" cy="256673"/>
          </a:xfrm>
          <a:prstGeom prst="plus">
            <a:avLst>
              <a:gd name="adj" fmla="val 41667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Cross 48"/>
          <p:cNvSpPr/>
          <p:nvPr/>
        </p:nvSpPr>
        <p:spPr>
          <a:xfrm>
            <a:off x="6761513" y="3947633"/>
            <a:ext cx="256673" cy="256673"/>
          </a:xfrm>
          <a:prstGeom prst="plus">
            <a:avLst>
              <a:gd name="adj" fmla="val 41667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Donut 49"/>
          <p:cNvSpPr/>
          <p:nvPr/>
        </p:nvSpPr>
        <p:spPr>
          <a:xfrm>
            <a:off x="4488422" y="5250338"/>
            <a:ext cx="232610" cy="232610"/>
          </a:xfrm>
          <a:prstGeom prst="donut">
            <a:avLst>
              <a:gd name="adj" fmla="val 14911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1" name="Donut 50"/>
          <p:cNvSpPr/>
          <p:nvPr/>
        </p:nvSpPr>
        <p:spPr>
          <a:xfrm>
            <a:off x="4137502" y="4456219"/>
            <a:ext cx="232610" cy="232610"/>
          </a:xfrm>
          <a:prstGeom prst="donut">
            <a:avLst>
              <a:gd name="adj" fmla="val 14911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2" name="Donut 51"/>
          <p:cNvSpPr/>
          <p:nvPr/>
        </p:nvSpPr>
        <p:spPr>
          <a:xfrm>
            <a:off x="4160355" y="3280026"/>
            <a:ext cx="232610" cy="232610"/>
          </a:xfrm>
          <a:prstGeom prst="donut">
            <a:avLst>
              <a:gd name="adj" fmla="val 14911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3" name="Donut 52"/>
          <p:cNvSpPr/>
          <p:nvPr/>
        </p:nvSpPr>
        <p:spPr>
          <a:xfrm>
            <a:off x="2988979" y="3182657"/>
            <a:ext cx="232610" cy="232610"/>
          </a:xfrm>
          <a:prstGeom prst="donut">
            <a:avLst>
              <a:gd name="adj" fmla="val 14911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1" name="Cross 60"/>
          <p:cNvSpPr/>
          <p:nvPr/>
        </p:nvSpPr>
        <p:spPr>
          <a:xfrm>
            <a:off x="8539026" y="3347486"/>
            <a:ext cx="256673" cy="256673"/>
          </a:xfrm>
          <a:prstGeom prst="plus">
            <a:avLst>
              <a:gd name="adj" fmla="val 41667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Cross 61"/>
          <p:cNvSpPr/>
          <p:nvPr/>
        </p:nvSpPr>
        <p:spPr>
          <a:xfrm>
            <a:off x="7992411" y="3947633"/>
            <a:ext cx="256673" cy="256673"/>
          </a:xfrm>
          <a:prstGeom prst="plus">
            <a:avLst>
              <a:gd name="adj" fmla="val 41667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Cross 62"/>
          <p:cNvSpPr/>
          <p:nvPr/>
        </p:nvSpPr>
        <p:spPr>
          <a:xfrm>
            <a:off x="8667362" y="2665754"/>
            <a:ext cx="256673" cy="256673"/>
          </a:xfrm>
          <a:prstGeom prst="plus">
            <a:avLst>
              <a:gd name="adj" fmla="val 41667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riangle 63"/>
          <p:cNvSpPr/>
          <p:nvPr/>
        </p:nvSpPr>
        <p:spPr>
          <a:xfrm>
            <a:off x="8410839" y="4973566"/>
            <a:ext cx="256373" cy="221011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4" name="Straight Connector 53"/>
          <p:cNvCxnSpPr/>
          <p:nvPr/>
        </p:nvCxnSpPr>
        <p:spPr>
          <a:xfrm>
            <a:off x="4370112" y="2470244"/>
            <a:ext cx="1426838" cy="3650499"/>
          </a:xfrm>
          <a:prstGeom prst="line">
            <a:avLst/>
          </a:prstGeom>
          <a:ln w="44450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2231943" y="3628393"/>
            <a:ext cx="8134555" cy="1387662"/>
          </a:xfrm>
          <a:prstGeom prst="line">
            <a:avLst/>
          </a:prstGeom>
          <a:ln w="44450">
            <a:solidFill>
              <a:schemeClr val="accent5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V="1">
            <a:off x="3598266" y="2482421"/>
            <a:ext cx="6640066" cy="3619707"/>
          </a:xfrm>
          <a:prstGeom prst="line">
            <a:avLst/>
          </a:prstGeom>
          <a:ln w="44450">
            <a:solidFill>
              <a:schemeClr val="accent6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7623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Multiclass (more than 2) Classification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1897039" y="2309446"/>
            <a:ext cx="8489607" cy="4149969"/>
            <a:chOff x="1897039" y="2309446"/>
            <a:chExt cx="8489607" cy="4149969"/>
          </a:xfrm>
        </p:grpSpPr>
        <p:sp>
          <p:nvSpPr>
            <p:cNvPr id="16" name="Freeform 15"/>
            <p:cNvSpPr/>
            <p:nvPr/>
          </p:nvSpPr>
          <p:spPr>
            <a:xfrm>
              <a:off x="4999892" y="4091354"/>
              <a:ext cx="1735016" cy="1025769"/>
            </a:xfrm>
            <a:custGeom>
              <a:avLst/>
              <a:gdLst>
                <a:gd name="connsiteX0" fmla="*/ 0 w 1735016"/>
                <a:gd name="connsiteY0" fmla="*/ 0 h 1025769"/>
                <a:gd name="connsiteX1" fmla="*/ 1735016 w 1735016"/>
                <a:gd name="connsiteY1" fmla="*/ 304800 h 1025769"/>
                <a:gd name="connsiteX2" fmla="*/ 404446 w 1735016"/>
                <a:gd name="connsiteY2" fmla="*/ 1025769 h 1025769"/>
                <a:gd name="connsiteX3" fmla="*/ 0 w 1735016"/>
                <a:gd name="connsiteY3" fmla="*/ 0 h 1025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35016" h="1025769">
                  <a:moveTo>
                    <a:pt x="0" y="0"/>
                  </a:moveTo>
                  <a:lnTo>
                    <a:pt x="1735016" y="304800"/>
                  </a:lnTo>
                  <a:lnTo>
                    <a:pt x="404446" y="10257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 14"/>
            <p:cNvSpPr/>
            <p:nvPr/>
          </p:nvSpPr>
          <p:spPr>
            <a:xfrm>
              <a:off x="1905000" y="2327031"/>
              <a:ext cx="8475785" cy="2690446"/>
            </a:xfrm>
            <a:custGeom>
              <a:avLst/>
              <a:gdLst>
                <a:gd name="connsiteX0" fmla="*/ 0 w 8475785"/>
                <a:gd name="connsiteY0" fmla="*/ 1242646 h 2690446"/>
                <a:gd name="connsiteX1" fmla="*/ 8475785 w 8475785"/>
                <a:gd name="connsiteY1" fmla="*/ 2690446 h 2690446"/>
                <a:gd name="connsiteX2" fmla="*/ 8464062 w 8475785"/>
                <a:gd name="connsiteY2" fmla="*/ 0 h 2690446"/>
                <a:gd name="connsiteX3" fmla="*/ 0 w 8475785"/>
                <a:gd name="connsiteY3" fmla="*/ 0 h 2690446"/>
                <a:gd name="connsiteX4" fmla="*/ 0 w 8475785"/>
                <a:gd name="connsiteY4" fmla="*/ 1242646 h 2690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75785" h="2690446">
                  <a:moveTo>
                    <a:pt x="0" y="1242646"/>
                  </a:moveTo>
                  <a:lnTo>
                    <a:pt x="8475785" y="2690446"/>
                  </a:lnTo>
                  <a:cubicBezTo>
                    <a:pt x="8471877" y="1793631"/>
                    <a:pt x="8467970" y="896815"/>
                    <a:pt x="8464062" y="0"/>
                  </a:cubicBezTo>
                  <a:lnTo>
                    <a:pt x="0" y="0"/>
                  </a:lnTo>
                  <a:lnTo>
                    <a:pt x="0" y="1242646"/>
                  </a:lnTo>
                  <a:close/>
                </a:path>
              </a:pathLst>
            </a:custGeom>
            <a:solidFill>
              <a:schemeClr val="accent1">
                <a:alpha val="51000"/>
              </a:schemeClr>
            </a:solidFill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 13"/>
            <p:cNvSpPr/>
            <p:nvPr/>
          </p:nvSpPr>
          <p:spPr>
            <a:xfrm>
              <a:off x="1905000" y="2309446"/>
              <a:ext cx="4021015" cy="4149969"/>
            </a:xfrm>
            <a:custGeom>
              <a:avLst/>
              <a:gdLst>
                <a:gd name="connsiteX0" fmla="*/ 2391508 w 4021015"/>
                <a:gd name="connsiteY0" fmla="*/ 0 h 4149969"/>
                <a:gd name="connsiteX1" fmla="*/ 4021015 w 4021015"/>
                <a:gd name="connsiteY1" fmla="*/ 4149969 h 4149969"/>
                <a:gd name="connsiteX2" fmla="*/ 0 w 4021015"/>
                <a:gd name="connsiteY2" fmla="*/ 4144108 h 4149969"/>
                <a:gd name="connsiteX3" fmla="*/ 0 w 4021015"/>
                <a:gd name="connsiteY3" fmla="*/ 11723 h 4149969"/>
                <a:gd name="connsiteX4" fmla="*/ 2391508 w 4021015"/>
                <a:gd name="connsiteY4" fmla="*/ 0 h 4149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21015" h="4149969">
                  <a:moveTo>
                    <a:pt x="2391508" y="0"/>
                  </a:moveTo>
                  <a:lnTo>
                    <a:pt x="4021015" y="4149969"/>
                  </a:lnTo>
                  <a:lnTo>
                    <a:pt x="0" y="4144108"/>
                  </a:lnTo>
                  <a:lnTo>
                    <a:pt x="0" y="11723"/>
                  </a:lnTo>
                  <a:lnTo>
                    <a:pt x="2391508" y="0"/>
                  </a:lnTo>
                  <a:close/>
                </a:path>
              </a:pathLst>
            </a:custGeom>
            <a:solidFill>
              <a:schemeClr val="accent4">
                <a:alpha val="42000"/>
              </a:schemeClr>
            </a:solidFill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 10"/>
            <p:cNvSpPr/>
            <p:nvPr/>
          </p:nvSpPr>
          <p:spPr>
            <a:xfrm>
              <a:off x="2960077" y="2397369"/>
              <a:ext cx="7426569" cy="4056185"/>
            </a:xfrm>
            <a:custGeom>
              <a:avLst/>
              <a:gdLst>
                <a:gd name="connsiteX0" fmla="*/ 0 w 7426569"/>
                <a:gd name="connsiteY0" fmla="*/ 4056185 h 4056185"/>
                <a:gd name="connsiteX1" fmla="*/ 7426569 w 7426569"/>
                <a:gd name="connsiteY1" fmla="*/ 0 h 4056185"/>
                <a:gd name="connsiteX2" fmla="*/ 7408985 w 7426569"/>
                <a:gd name="connsiteY2" fmla="*/ 4050323 h 4056185"/>
                <a:gd name="connsiteX3" fmla="*/ 0 w 7426569"/>
                <a:gd name="connsiteY3" fmla="*/ 4056185 h 4056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26569" h="4056185">
                  <a:moveTo>
                    <a:pt x="0" y="4056185"/>
                  </a:moveTo>
                  <a:lnTo>
                    <a:pt x="7426569" y="0"/>
                  </a:lnTo>
                  <a:cubicBezTo>
                    <a:pt x="7420708" y="1350108"/>
                    <a:pt x="7414846" y="2700215"/>
                    <a:pt x="7408985" y="4050323"/>
                  </a:cubicBezTo>
                  <a:lnTo>
                    <a:pt x="0" y="4056185"/>
                  </a:lnTo>
                  <a:close/>
                </a:path>
              </a:pathLst>
            </a:custGeom>
            <a:solidFill>
              <a:schemeClr val="accent6">
                <a:alpha val="28000"/>
              </a:schemeClr>
            </a:solidFill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6" name="Straight Connector 55"/>
            <p:cNvCxnSpPr/>
            <p:nvPr/>
          </p:nvCxnSpPr>
          <p:spPr>
            <a:xfrm>
              <a:off x="4299045" y="2333767"/>
              <a:ext cx="1630272" cy="4121624"/>
            </a:xfrm>
            <a:prstGeom prst="line">
              <a:avLst/>
            </a:prstGeom>
            <a:ln w="44450"/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>
              <a:off x="1897039" y="3571262"/>
              <a:ext cx="8469459" cy="1444793"/>
            </a:xfrm>
            <a:prstGeom prst="line">
              <a:avLst/>
            </a:prstGeom>
            <a:ln w="44450">
              <a:solidFill>
                <a:schemeClr val="accent5"/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>
              <a:stCxn id="11" idx="0"/>
            </p:cNvCxnSpPr>
            <p:nvPr/>
          </p:nvCxnSpPr>
          <p:spPr>
            <a:xfrm flipV="1">
              <a:off x="2960077" y="2397369"/>
              <a:ext cx="7406421" cy="4056185"/>
            </a:xfrm>
            <a:prstGeom prst="line">
              <a:avLst/>
            </a:prstGeom>
            <a:ln w="44450">
              <a:solidFill>
                <a:schemeClr val="accent6"/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sp>
          <p:nvSpPr>
            <p:cNvPr id="4" name="Rectangle 3"/>
            <p:cNvSpPr/>
            <p:nvPr/>
          </p:nvSpPr>
          <p:spPr>
            <a:xfrm>
              <a:off x="1897039" y="2320119"/>
              <a:ext cx="8469459" cy="4135272"/>
            </a:xfrm>
            <a:prstGeom prst="rect">
              <a:avLst/>
            </a:prstGeom>
            <a:noFill/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Donut 22"/>
            <p:cNvSpPr/>
            <p:nvPr/>
          </p:nvSpPr>
          <p:spPr>
            <a:xfrm>
              <a:off x="3236677" y="4767770"/>
              <a:ext cx="232610" cy="232610"/>
            </a:xfrm>
            <a:prstGeom prst="donut">
              <a:avLst>
                <a:gd name="adj" fmla="val 1491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4" name="Cross 23"/>
            <p:cNvSpPr/>
            <p:nvPr/>
          </p:nvSpPr>
          <p:spPr>
            <a:xfrm>
              <a:off x="5796951" y="3152559"/>
              <a:ext cx="256673" cy="256673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Donut 25"/>
            <p:cNvSpPr/>
            <p:nvPr/>
          </p:nvSpPr>
          <p:spPr>
            <a:xfrm>
              <a:off x="3484612" y="5179479"/>
              <a:ext cx="232610" cy="232610"/>
            </a:xfrm>
            <a:prstGeom prst="donut">
              <a:avLst>
                <a:gd name="adj" fmla="val 1491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7" name="Donut 26"/>
            <p:cNvSpPr/>
            <p:nvPr/>
          </p:nvSpPr>
          <p:spPr>
            <a:xfrm>
              <a:off x="2515617" y="4920170"/>
              <a:ext cx="232610" cy="232610"/>
            </a:xfrm>
            <a:prstGeom prst="donut">
              <a:avLst>
                <a:gd name="adj" fmla="val 1491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8" name="Donut 27"/>
            <p:cNvSpPr/>
            <p:nvPr/>
          </p:nvSpPr>
          <p:spPr>
            <a:xfrm>
              <a:off x="3430021" y="4360610"/>
              <a:ext cx="232610" cy="232610"/>
            </a:xfrm>
            <a:prstGeom prst="donut">
              <a:avLst>
                <a:gd name="adj" fmla="val 1491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9" name="Donut 28"/>
            <p:cNvSpPr/>
            <p:nvPr/>
          </p:nvSpPr>
          <p:spPr>
            <a:xfrm>
              <a:off x="2213404" y="4128000"/>
              <a:ext cx="232610" cy="232610"/>
            </a:xfrm>
            <a:prstGeom prst="donut">
              <a:avLst>
                <a:gd name="adj" fmla="val 1491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0" name="Donut 29"/>
            <p:cNvSpPr/>
            <p:nvPr/>
          </p:nvSpPr>
          <p:spPr>
            <a:xfrm>
              <a:off x="2097099" y="4593220"/>
              <a:ext cx="232610" cy="232610"/>
            </a:xfrm>
            <a:prstGeom prst="donut">
              <a:avLst>
                <a:gd name="adj" fmla="val 1491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1" name="Cross 30"/>
            <p:cNvSpPr/>
            <p:nvPr/>
          </p:nvSpPr>
          <p:spPr>
            <a:xfrm>
              <a:off x="6391052" y="3808336"/>
              <a:ext cx="256673" cy="256673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Cross 31"/>
            <p:cNvSpPr/>
            <p:nvPr/>
          </p:nvSpPr>
          <p:spPr>
            <a:xfrm>
              <a:off x="5352666" y="3345766"/>
              <a:ext cx="256673" cy="256673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Cross 32"/>
            <p:cNvSpPr/>
            <p:nvPr/>
          </p:nvSpPr>
          <p:spPr>
            <a:xfrm>
              <a:off x="6733682" y="2972124"/>
              <a:ext cx="256673" cy="256673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Cross 33"/>
            <p:cNvSpPr/>
            <p:nvPr/>
          </p:nvSpPr>
          <p:spPr>
            <a:xfrm>
              <a:off x="5446472" y="2791045"/>
              <a:ext cx="256673" cy="256673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Cross 34"/>
            <p:cNvSpPr/>
            <p:nvPr/>
          </p:nvSpPr>
          <p:spPr>
            <a:xfrm>
              <a:off x="5668614" y="3827053"/>
              <a:ext cx="256673" cy="256673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Cross 35"/>
            <p:cNvSpPr/>
            <p:nvPr/>
          </p:nvSpPr>
          <p:spPr>
            <a:xfrm>
              <a:off x="5215738" y="3977854"/>
              <a:ext cx="256673" cy="256673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Donut 36"/>
            <p:cNvSpPr/>
            <p:nvPr/>
          </p:nvSpPr>
          <p:spPr>
            <a:xfrm>
              <a:off x="3598266" y="3962204"/>
              <a:ext cx="232610" cy="232610"/>
            </a:xfrm>
            <a:prstGeom prst="donut">
              <a:avLst>
                <a:gd name="adj" fmla="val 1491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8" name="Triangle 37"/>
            <p:cNvSpPr/>
            <p:nvPr/>
          </p:nvSpPr>
          <p:spPr>
            <a:xfrm>
              <a:off x="7952262" y="6102128"/>
              <a:ext cx="256373" cy="221011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Triangle 38"/>
            <p:cNvSpPr/>
            <p:nvPr/>
          </p:nvSpPr>
          <p:spPr>
            <a:xfrm>
              <a:off x="7071114" y="4814556"/>
              <a:ext cx="256373" cy="221011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riangle 39"/>
            <p:cNvSpPr/>
            <p:nvPr/>
          </p:nvSpPr>
          <p:spPr>
            <a:xfrm>
              <a:off x="6042848" y="5183775"/>
              <a:ext cx="256373" cy="221011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riangle 40"/>
            <p:cNvSpPr/>
            <p:nvPr/>
          </p:nvSpPr>
          <p:spPr>
            <a:xfrm>
              <a:off x="5814143" y="4752555"/>
              <a:ext cx="256373" cy="221011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Triangle 41"/>
            <p:cNvSpPr/>
            <p:nvPr/>
          </p:nvSpPr>
          <p:spPr>
            <a:xfrm>
              <a:off x="6627465" y="5322045"/>
              <a:ext cx="256373" cy="221011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Triangle 42"/>
            <p:cNvSpPr/>
            <p:nvPr/>
          </p:nvSpPr>
          <p:spPr>
            <a:xfrm>
              <a:off x="7895230" y="5455943"/>
              <a:ext cx="256373" cy="221011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Triangle 43"/>
            <p:cNvSpPr/>
            <p:nvPr/>
          </p:nvSpPr>
          <p:spPr>
            <a:xfrm>
              <a:off x="7133161" y="5676954"/>
              <a:ext cx="256373" cy="221011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Triangle 44"/>
            <p:cNvSpPr/>
            <p:nvPr/>
          </p:nvSpPr>
          <p:spPr>
            <a:xfrm>
              <a:off x="7193107" y="4424301"/>
              <a:ext cx="256373" cy="221011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Triangle 45"/>
            <p:cNvSpPr/>
            <p:nvPr/>
          </p:nvSpPr>
          <p:spPr>
            <a:xfrm>
              <a:off x="4907778" y="2727977"/>
              <a:ext cx="256373" cy="221011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Cross 46"/>
            <p:cNvSpPr/>
            <p:nvPr/>
          </p:nvSpPr>
          <p:spPr>
            <a:xfrm>
              <a:off x="7483308" y="2930330"/>
              <a:ext cx="256673" cy="256673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Cross 47"/>
            <p:cNvSpPr/>
            <p:nvPr/>
          </p:nvSpPr>
          <p:spPr>
            <a:xfrm>
              <a:off x="7735738" y="3226040"/>
              <a:ext cx="256673" cy="256673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Cross 48"/>
            <p:cNvSpPr/>
            <p:nvPr/>
          </p:nvSpPr>
          <p:spPr>
            <a:xfrm>
              <a:off x="6761513" y="3947633"/>
              <a:ext cx="256673" cy="256673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Donut 49"/>
            <p:cNvSpPr/>
            <p:nvPr/>
          </p:nvSpPr>
          <p:spPr>
            <a:xfrm>
              <a:off x="4488422" y="5250338"/>
              <a:ext cx="232610" cy="232610"/>
            </a:xfrm>
            <a:prstGeom prst="donut">
              <a:avLst>
                <a:gd name="adj" fmla="val 1491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1" name="Donut 50"/>
            <p:cNvSpPr/>
            <p:nvPr/>
          </p:nvSpPr>
          <p:spPr>
            <a:xfrm>
              <a:off x="4137502" y="4456219"/>
              <a:ext cx="232610" cy="232610"/>
            </a:xfrm>
            <a:prstGeom prst="donut">
              <a:avLst>
                <a:gd name="adj" fmla="val 1491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2" name="Donut 51"/>
            <p:cNvSpPr/>
            <p:nvPr/>
          </p:nvSpPr>
          <p:spPr>
            <a:xfrm>
              <a:off x="4160355" y="3280026"/>
              <a:ext cx="232610" cy="232610"/>
            </a:xfrm>
            <a:prstGeom prst="donut">
              <a:avLst>
                <a:gd name="adj" fmla="val 1491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3" name="Donut 52"/>
            <p:cNvSpPr/>
            <p:nvPr/>
          </p:nvSpPr>
          <p:spPr>
            <a:xfrm>
              <a:off x="2988979" y="3182657"/>
              <a:ext cx="232610" cy="232610"/>
            </a:xfrm>
            <a:prstGeom prst="donut">
              <a:avLst>
                <a:gd name="adj" fmla="val 1491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1" name="Cross 60"/>
            <p:cNvSpPr/>
            <p:nvPr/>
          </p:nvSpPr>
          <p:spPr>
            <a:xfrm>
              <a:off x="8539026" y="3347486"/>
              <a:ext cx="256673" cy="256673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Cross 61"/>
            <p:cNvSpPr/>
            <p:nvPr/>
          </p:nvSpPr>
          <p:spPr>
            <a:xfrm>
              <a:off x="7992411" y="3947633"/>
              <a:ext cx="256673" cy="256673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Cross 62"/>
            <p:cNvSpPr/>
            <p:nvPr/>
          </p:nvSpPr>
          <p:spPr>
            <a:xfrm>
              <a:off x="8667362" y="2665754"/>
              <a:ext cx="256673" cy="256673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Triangle 63"/>
            <p:cNvSpPr/>
            <p:nvPr/>
          </p:nvSpPr>
          <p:spPr>
            <a:xfrm>
              <a:off x="8410839" y="4973566"/>
              <a:ext cx="256373" cy="221011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8" name="Content Placeholder 2"/>
          <p:cNvSpPr>
            <a:spLocks noGrp="1"/>
          </p:cNvSpPr>
          <p:nvPr>
            <p:ph idx="1"/>
          </p:nvPr>
        </p:nvSpPr>
        <p:spPr>
          <a:xfrm>
            <a:off x="812716" y="1530398"/>
            <a:ext cx="10515600" cy="765875"/>
          </a:xfrm>
        </p:spPr>
        <p:txBody>
          <a:bodyPr>
            <a:normAutofit/>
          </a:bodyPr>
          <a:lstStyle/>
          <a:p>
            <a:r>
              <a:rPr lang="en-US" b="1" dirty="0"/>
              <a:t>One-vs-rest</a:t>
            </a:r>
            <a:r>
              <a:rPr lang="en-US" dirty="0"/>
              <a:t> train separate binary classifiers for each class</a:t>
            </a:r>
          </a:p>
        </p:txBody>
      </p:sp>
    </p:spTree>
    <p:extLst>
      <p:ext uri="{BB962C8B-B14F-4D97-AF65-F5344CB8AC3E}">
        <p14:creationId xmlns:p14="http://schemas.microsoft.com/office/powerpoint/2010/main" val="18401134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7E9E6A-6FCC-514E-AB4C-D9C9C05FE1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450" y="167915"/>
            <a:ext cx="10801350" cy="1325563"/>
          </a:xfrm>
        </p:spPr>
        <p:txBody>
          <a:bodyPr/>
          <a:lstStyle/>
          <a:p>
            <a:r>
              <a:rPr lang="en-US" dirty="0"/>
              <a:t>Regularized Loss Minimization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D4A1F9D9-2BB0-4B44-A8F8-CB49892D41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1625"/>
            <a:ext cx="10515600" cy="4910455"/>
          </a:xfrm>
        </p:spPr>
        <p:txBody>
          <a:bodyPr>
            <a:normAutofit/>
          </a:bodyPr>
          <a:lstStyle/>
          <a:p>
            <a:pPr marL="14287" indent="0">
              <a:buNone/>
            </a:pP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Larger values of </a:t>
            </a:r>
            <a:r>
              <a:rPr lang="en-US" dirty="0" err="1"/>
              <a:t>λ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 more regularization</a:t>
            </a:r>
          </a:p>
          <a:p>
            <a:r>
              <a:rPr lang="en-US" b="1" u="sng" dirty="0">
                <a:sym typeface="Wingdings" pitchFamily="2" charset="2"/>
              </a:rPr>
              <a:t>Confusing!</a:t>
            </a:r>
            <a:r>
              <a:rPr lang="en-US" b="1" dirty="0">
                <a:sym typeface="Wingdings" pitchFamily="2" charset="2"/>
              </a:rPr>
              <a:t>:</a:t>
            </a:r>
            <a:r>
              <a:rPr lang="en-US" dirty="0">
                <a:sym typeface="Wingdings" pitchFamily="2" charset="2"/>
              </a:rPr>
              <a:t> </a:t>
            </a:r>
            <a:r>
              <a:rPr lang="en-US" dirty="0" err="1">
                <a:sym typeface="Wingdings" pitchFamily="2" charset="2"/>
              </a:rPr>
              <a:t>Scikit</a:t>
            </a:r>
            <a:r>
              <a:rPr lang="en-US" dirty="0">
                <a:sym typeface="Wingdings" pitchFamily="2" charset="2"/>
              </a:rPr>
              <a:t>-learn uses </a:t>
            </a:r>
            <a:r>
              <a:rPr lang="en-US" b="1" dirty="0">
                <a:sym typeface="Wingdings" pitchFamily="2" charset="2"/>
              </a:rPr>
              <a:t>𝛼 = 1/</a:t>
            </a:r>
            <a:r>
              <a:rPr lang="en-US" b="1" dirty="0" err="1">
                <a:sym typeface="Wingdings" pitchFamily="2" charset="2"/>
              </a:rPr>
              <a:t>λ</a:t>
            </a:r>
            <a:endParaRPr lang="en-US" b="1" dirty="0">
              <a:sym typeface="Wingdings" pitchFamily="2" charset="2"/>
            </a:endParaRPr>
          </a:p>
          <a:p>
            <a:pPr lvl="1"/>
            <a:r>
              <a:rPr lang="en-US" b="1" dirty="0">
                <a:sym typeface="Wingdings" pitchFamily="2" charset="2"/>
              </a:rPr>
              <a:t>Larger values of 𝛼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u="sng" dirty="0">
                <a:sym typeface="Wingdings" pitchFamily="2" charset="2"/>
              </a:rPr>
              <a:t>less regularization</a:t>
            </a:r>
            <a:endParaRPr lang="en-US" u="sn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5D3711-2633-2343-9435-6ECD90790A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5911" y="2180509"/>
            <a:ext cx="6718300" cy="12573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F05C190-9232-874C-9586-58C6E43F12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97675" y="2589341"/>
            <a:ext cx="774700" cy="4064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ED0597A-66BB-254C-9999-78DDF81AB9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71603" y="2603061"/>
            <a:ext cx="647700" cy="317500"/>
          </a:xfrm>
          <a:prstGeom prst="rect">
            <a:avLst/>
          </a:prstGeom>
        </p:spPr>
      </p:pic>
      <p:sp>
        <p:nvSpPr>
          <p:cNvPr id="13" name="Rounded Rectangular Callout 12">
            <a:extLst>
              <a:ext uri="{FF2B5EF4-FFF2-40B4-BE49-F238E27FC236}">
                <a16:creationId xmlns:a16="http://schemas.microsoft.com/office/drawing/2014/main" id="{7CA71025-192B-B34D-915C-3266D181A584}"/>
              </a:ext>
            </a:extLst>
          </p:cNvPr>
          <p:cNvSpPr/>
          <p:nvPr/>
        </p:nvSpPr>
        <p:spPr>
          <a:xfrm>
            <a:off x="8364715" y="3283153"/>
            <a:ext cx="2865920" cy="886590"/>
          </a:xfrm>
          <a:prstGeom prst="wedgeRoundRectCallout">
            <a:avLst>
              <a:gd name="adj1" fmla="val -7876"/>
              <a:gd name="adj2" fmla="val -81285"/>
              <a:gd name="adj3" fmla="val 16667"/>
            </a:avLst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Regularization Parameter</a:t>
            </a:r>
          </a:p>
        </p:txBody>
      </p:sp>
    </p:spTree>
    <p:extLst>
      <p:ext uri="{BB962C8B-B14F-4D97-AF65-F5344CB8AC3E}">
        <p14:creationId xmlns:p14="http://schemas.microsoft.com/office/powerpoint/2010/main" val="16348437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Multiclass (more than 2) Classification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2716" y="1530398"/>
            <a:ext cx="10515600" cy="765875"/>
          </a:xfrm>
        </p:spPr>
        <p:txBody>
          <a:bodyPr>
            <a:normAutofit/>
          </a:bodyPr>
          <a:lstStyle/>
          <a:p>
            <a:r>
              <a:rPr lang="en-US" b="1" dirty="0"/>
              <a:t>One-vs-rest</a:t>
            </a:r>
            <a:r>
              <a:rPr lang="en-US" dirty="0"/>
              <a:t> train separate binary classifiers for each class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5883965" y="2296273"/>
            <a:ext cx="5351228" cy="2615837"/>
            <a:chOff x="5883965" y="2296273"/>
            <a:chExt cx="5351228" cy="2615837"/>
          </a:xfrm>
        </p:grpSpPr>
        <p:sp>
          <p:nvSpPr>
            <p:cNvPr id="16" name="Freeform 15"/>
            <p:cNvSpPr/>
            <p:nvPr/>
          </p:nvSpPr>
          <p:spPr>
            <a:xfrm>
              <a:off x="7839776" y="3419458"/>
              <a:ext cx="1093628" cy="646570"/>
            </a:xfrm>
            <a:custGeom>
              <a:avLst/>
              <a:gdLst>
                <a:gd name="connsiteX0" fmla="*/ 0 w 1735016"/>
                <a:gd name="connsiteY0" fmla="*/ 0 h 1025769"/>
                <a:gd name="connsiteX1" fmla="*/ 1735016 w 1735016"/>
                <a:gd name="connsiteY1" fmla="*/ 304800 h 1025769"/>
                <a:gd name="connsiteX2" fmla="*/ 404446 w 1735016"/>
                <a:gd name="connsiteY2" fmla="*/ 1025769 h 1025769"/>
                <a:gd name="connsiteX3" fmla="*/ 0 w 1735016"/>
                <a:gd name="connsiteY3" fmla="*/ 0 h 1025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35016" h="1025769">
                  <a:moveTo>
                    <a:pt x="0" y="0"/>
                  </a:moveTo>
                  <a:lnTo>
                    <a:pt x="1735016" y="304800"/>
                  </a:lnTo>
                  <a:lnTo>
                    <a:pt x="404446" y="10257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 14"/>
            <p:cNvSpPr/>
            <p:nvPr/>
          </p:nvSpPr>
          <p:spPr>
            <a:xfrm>
              <a:off x="5888983" y="2307357"/>
              <a:ext cx="5342515" cy="1695860"/>
            </a:xfrm>
            <a:custGeom>
              <a:avLst/>
              <a:gdLst>
                <a:gd name="connsiteX0" fmla="*/ 0 w 8475785"/>
                <a:gd name="connsiteY0" fmla="*/ 1242646 h 2690446"/>
                <a:gd name="connsiteX1" fmla="*/ 8475785 w 8475785"/>
                <a:gd name="connsiteY1" fmla="*/ 2690446 h 2690446"/>
                <a:gd name="connsiteX2" fmla="*/ 8464062 w 8475785"/>
                <a:gd name="connsiteY2" fmla="*/ 0 h 2690446"/>
                <a:gd name="connsiteX3" fmla="*/ 0 w 8475785"/>
                <a:gd name="connsiteY3" fmla="*/ 0 h 2690446"/>
                <a:gd name="connsiteX4" fmla="*/ 0 w 8475785"/>
                <a:gd name="connsiteY4" fmla="*/ 1242646 h 2690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75785" h="2690446">
                  <a:moveTo>
                    <a:pt x="0" y="1242646"/>
                  </a:moveTo>
                  <a:lnTo>
                    <a:pt x="8475785" y="2690446"/>
                  </a:lnTo>
                  <a:cubicBezTo>
                    <a:pt x="8471877" y="1793631"/>
                    <a:pt x="8467970" y="896815"/>
                    <a:pt x="8464062" y="0"/>
                  </a:cubicBezTo>
                  <a:lnTo>
                    <a:pt x="0" y="0"/>
                  </a:lnTo>
                  <a:lnTo>
                    <a:pt x="0" y="1242646"/>
                  </a:lnTo>
                  <a:close/>
                </a:path>
              </a:pathLst>
            </a:custGeom>
            <a:solidFill>
              <a:schemeClr val="accent1">
                <a:alpha val="51000"/>
              </a:schemeClr>
            </a:solidFill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 13"/>
            <p:cNvSpPr/>
            <p:nvPr/>
          </p:nvSpPr>
          <p:spPr>
            <a:xfrm>
              <a:off x="5888983" y="2296273"/>
              <a:ext cx="2534554" cy="2615837"/>
            </a:xfrm>
            <a:custGeom>
              <a:avLst/>
              <a:gdLst>
                <a:gd name="connsiteX0" fmla="*/ 2391508 w 4021015"/>
                <a:gd name="connsiteY0" fmla="*/ 0 h 4149969"/>
                <a:gd name="connsiteX1" fmla="*/ 4021015 w 4021015"/>
                <a:gd name="connsiteY1" fmla="*/ 4149969 h 4149969"/>
                <a:gd name="connsiteX2" fmla="*/ 0 w 4021015"/>
                <a:gd name="connsiteY2" fmla="*/ 4144108 h 4149969"/>
                <a:gd name="connsiteX3" fmla="*/ 0 w 4021015"/>
                <a:gd name="connsiteY3" fmla="*/ 11723 h 4149969"/>
                <a:gd name="connsiteX4" fmla="*/ 2391508 w 4021015"/>
                <a:gd name="connsiteY4" fmla="*/ 0 h 4149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21015" h="4149969">
                  <a:moveTo>
                    <a:pt x="2391508" y="0"/>
                  </a:moveTo>
                  <a:lnTo>
                    <a:pt x="4021015" y="4149969"/>
                  </a:lnTo>
                  <a:lnTo>
                    <a:pt x="0" y="4144108"/>
                  </a:lnTo>
                  <a:lnTo>
                    <a:pt x="0" y="11723"/>
                  </a:lnTo>
                  <a:lnTo>
                    <a:pt x="2391508" y="0"/>
                  </a:lnTo>
                  <a:close/>
                </a:path>
              </a:pathLst>
            </a:custGeom>
            <a:solidFill>
              <a:schemeClr val="accent4">
                <a:alpha val="42000"/>
              </a:schemeClr>
            </a:solidFill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 10"/>
            <p:cNvSpPr/>
            <p:nvPr/>
          </p:nvSpPr>
          <p:spPr>
            <a:xfrm>
              <a:off x="6554027" y="2351694"/>
              <a:ext cx="4681166" cy="2556723"/>
            </a:xfrm>
            <a:custGeom>
              <a:avLst/>
              <a:gdLst>
                <a:gd name="connsiteX0" fmla="*/ 0 w 7426569"/>
                <a:gd name="connsiteY0" fmla="*/ 4056185 h 4056185"/>
                <a:gd name="connsiteX1" fmla="*/ 7426569 w 7426569"/>
                <a:gd name="connsiteY1" fmla="*/ 0 h 4056185"/>
                <a:gd name="connsiteX2" fmla="*/ 7408985 w 7426569"/>
                <a:gd name="connsiteY2" fmla="*/ 4050323 h 4056185"/>
                <a:gd name="connsiteX3" fmla="*/ 0 w 7426569"/>
                <a:gd name="connsiteY3" fmla="*/ 4056185 h 4056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26569" h="4056185">
                  <a:moveTo>
                    <a:pt x="0" y="4056185"/>
                  </a:moveTo>
                  <a:lnTo>
                    <a:pt x="7426569" y="0"/>
                  </a:lnTo>
                  <a:cubicBezTo>
                    <a:pt x="7420708" y="1350108"/>
                    <a:pt x="7414846" y="2700215"/>
                    <a:pt x="7408985" y="4050323"/>
                  </a:cubicBezTo>
                  <a:lnTo>
                    <a:pt x="0" y="4056185"/>
                  </a:lnTo>
                  <a:close/>
                </a:path>
              </a:pathLst>
            </a:custGeom>
            <a:solidFill>
              <a:schemeClr val="accent6">
                <a:alpha val="28000"/>
              </a:schemeClr>
            </a:solidFill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6" name="Straight Connector 55"/>
            <p:cNvCxnSpPr/>
            <p:nvPr/>
          </p:nvCxnSpPr>
          <p:spPr>
            <a:xfrm>
              <a:off x="7398014" y="2311603"/>
              <a:ext cx="1027604" cy="2597970"/>
            </a:xfrm>
            <a:prstGeom prst="line">
              <a:avLst/>
            </a:prstGeom>
            <a:ln w="44450"/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>
              <a:off x="5883965" y="3091630"/>
              <a:ext cx="5338528" cy="910692"/>
            </a:xfrm>
            <a:prstGeom prst="line">
              <a:avLst/>
            </a:prstGeom>
            <a:ln w="44450">
              <a:solidFill>
                <a:schemeClr val="accent5"/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>
              <a:stCxn id="11" idx="0"/>
            </p:cNvCxnSpPr>
            <p:nvPr/>
          </p:nvCxnSpPr>
          <p:spPr>
            <a:xfrm flipV="1">
              <a:off x="6554027" y="2351694"/>
              <a:ext cx="4668466" cy="2556723"/>
            </a:xfrm>
            <a:prstGeom prst="line">
              <a:avLst/>
            </a:prstGeom>
            <a:ln w="44450">
              <a:solidFill>
                <a:schemeClr val="accent6"/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sp>
          <p:nvSpPr>
            <p:cNvPr id="4" name="Rectangle 3"/>
            <p:cNvSpPr/>
            <p:nvPr/>
          </p:nvSpPr>
          <p:spPr>
            <a:xfrm>
              <a:off x="5883965" y="2303000"/>
              <a:ext cx="5338528" cy="2606573"/>
            </a:xfrm>
            <a:prstGeom prst="rect">
              <a:avLst/>
            </a:prstGeom>
            <a:noFill/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Donut 22"/>
            <p:cNvSpPr/>
            <p:nvPr/>
          </p:nvSpPr>
          <p:spPr>
            <a:xfrm>
              <a:off x="6728375" y="3845820"/>
              <a:ext cx="146621" cy="146621"/>
            </a:xfrm>
            <a:prstGeom prst="donut">
              <a:avLst>
                <a:gd name="adj" fmla="val 1491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4" name="Cross 23"/>
            <p:cNvSpPr/>
            <p:nvPr/>
          </p:nvSpPr>
          <p:spPr>
            <a:xfrm>
              <a:off x="8342185" y="2827710"/>
              <a:ext cx="161788" cy="161788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Donut 25"/>
            <p:cNvSpPr/>
            <p:nvPr/>
          </p:nvSpPr>
          <p:spPr>
            <a:xfrm>
              <a:off x="6884655" y="4105332"/>
              <a:ext cx="146621" cy="146621"/>
            </a:xfrm>
            <a:prstGeom prst="donut">
              <a:avLst>
                <a:gd name="adj" fmla="val 1491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7" name="Donut 26"/>
            <p:cNvSpPr/>
            <p:nvPr/>
          </p:nvSpPr>
          <p:spPr>
            <a:xfrm>
              <a:off x="6273871" y="3941883"/>
              <a:ext cx="146621" cy="146621"/>
            </a:xfrm>
            <a:prstGeom prst="donut">
              <a:avLst>
                <a:gd name="adj" fmla="val 1491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8" name="Donut 27"/>
            <p:cNvSpPr/>
            <p:nvPr/>
          </p:nvSpPr>
          <p:spPr>
            <a:xfrm>
              <a:off x="6850245" y="3589176"/>
              <a:ext cx="146621" cy="146621"/>
            </a:xfrm>
            <a:prstGeom prst="donut">
              <a:avLst>
                <a:gd name="adj" fmla="val 1491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9" name="Donut 28"/>
            <p:cNvSpPr/>
            <p:nvPr/>
          </p:nvSpPr>
          <p:spPr>
            <a:xfrm>
              <a:off x="6083378" y="3442557"/>
              <a:ext cx="146621" cy="146621"/>
            </a:xfrm>
            <a:prstGeom prst="donut">
              <a:avLst>
                <a:gd name="adj" fmla="val 1491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0" name="Donut 29"/>
            <p:cNvSpPr/>
            <p:nvPr/>
          </p:nvSpPr>
          <p:spPr>
            <a:xfrm>
              <a:off x="6010068" y="3735797"/>
              <a:ext cx="146621" cy="146621"/>
            </a:xfrm>
            <a:prstGeom prst="donut">
              <a:avLst>
                <a:gd name="adj" fmla="val 1491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1" name="Cross 30"/>
            <p:cNvSpPr/>
            <p:nvPr/>
          </p:nvSpPr>
          <p:spPr>
            <a:xfrm>
              <a:off x="8716662" y="3241064"/>
              <a:ext cx="161788" cy="161788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Cross 31"/>
            <p:cNvSpPr/>
            <p:nvPr/>
          </p:nvSpPr>
          <p:spPr>
            <a:xfrm>
              <a:off x="8062140" y="2949493"/>
              <a:ext cx="161788" cy="161788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Cross 32"/>
            <p:cNvSpPr/>
            <p:nvPr/>
          </p:nvSpPr>
          <p:spPr>
            <a:xfrm>
              <a:off x="8932631" y="2713977"/>
              <a:ext cx="161788" cy="161788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Cross 33"/>
            <p:cNvSpPr/>
            <p:nvPr/>
          </p:nvSpPr>
          <p:spPr>
            <a:xfrm>
              <a:off x="8121268" y="2599838"/>
              <a:ext cx="161788" cy="161788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Cross 34"/>
            <p:cNvSpPr/>
            <p:nvPr/>
          </p:nvSpPr>
          <p:spPr>
            <a:xfrm>
              <a:off x="8261290" y="3252862"/>
              <a:ext cx="161788" cy="161788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Cross 35"/>
            <p:cNvSpPr/>
            <p:nvPr/>
          </p:nvSpPr>
          <p:spPr>
            <a:xfrm>
              <a:off x="7975830" y="3347915"/>
              <a:ext cx="161788" cy="161788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Donut 36"/>
            <p:cNvSpPr/>
            <p:nvPr/>
          </p:nvSpPr>
          <p:spPr>
            <a:xfrm>
              <a:off x="6956294" y="3338051"/>
              <a:ext cx="146621" cy="146621"/>
            </a:xfrm>
            <a:prstGeom prst="donut">
              <a:avLst>
                <a:gd name="adj" fmla="val 1491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8" name="Triangle 37"/>
            <p:cNvSpPr/>
            <p:nvPr/>
          </p:nvSpPr>
          <p:spPr>
            <a:xfrm>
              <a:off x="9700735" y="4686902"/>
              <a:ext cx="161599" cy="139309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Triangle 38"/>
            <p:cNvSpPr/>
            <p:nvPr/>
          </p:nvSpPr>
          <p:spPr>
            <a:xfrm>
              <a:off x="9145324" y="3875311"/>
              <a:ext cx="161599" cy="139309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riangle 39"/>
            <p:cNvSpPr/>
            <p:nvPr/>
          </p:nvSpPr>
          <p:spPr>
            <a:xfrm>
              <a:off x="8497180" y="4108040"/>
              <a:ext cx="161599" cy="139309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riangle 40"/>
            <p:cNvSpPr/>
            <p:nvPr/>
          </p:nvSpPr>
          <p:spPr>
            <a:xfrm>
              <a:off x="8353021" y="3836230"/>
              <a:ext cx="161599" cy="139309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Triangle 41"/>
            <p:cNvSpPr/>
            <p:nvPr/>
          </p:nvSpPr>
          <p:spPr>
            <a:xfrm>
              <a:off x="8865680" y="4195195"/>
              <a:ext cx="161599" cy="139309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Triangle 42"/>
            <p:cNvSpPr/>
            <p:nvPr/>
          </p:nvSpPr>
          <p:spPr>
            <a:xfrm>
              <a:off x="9664787" y="4279595"/>
              <a:ext cx="161599" cy="139309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Triangle 43"/>
            <p:cNvSpPr/>
            <p:nvPr/>
          </p:nvSpPr>
          <p:spPr>
            <a:xfrm>
              <a:off x="9184434" y="4418904"/>
              <a:ext cx="161599" cy="139309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Triangle 44"/>
            <p:cNvSpPr/>
            <p:nvPr/>
          </p:nvSpPr>
          <p:spPr>
            <a:xfrm>
              <a:off x="9222219" y="3629323"/>
              <a:ext cx="161599" cy="139309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Triangle 45"/>
            <p:cNvSpPr/>
            <p:nvPr/>
          </p:nvSpPr>
          <p:spPr>
            <a:xfrm>
              <a:off x="7781715" y="2560085"/>
              <a:ext cx="161599" cy="139309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Cross 46"/>
            <p:cNvSpPr/>
            <p:nvPr/>
          </p:nvSpPr>
          <p:spPr>
            <a:xfrm>
              <a:off x="9405141" y="2687633"/>
              <a:ext cx="161788" cy="161788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Cross 47"/>
            <p:cNvSpPr/>
            <p:nvPr/>
          </p:nvSpPr>
          <p:spPr>
            <a:xfrm>
              <a:off x="9564254" y="2874027"/>
              <a:ext cx="161788" cy="161788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Cross 48"/>
            <p:cNvSpPr/>
            <p:nvPr/>
          </p:nvSpPr>
          <p:spPr>
            <a:xfrm>
              <a:off x="8950174" y="3328866"/>
              <a:ext cx="161788" cy="161788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Donut 49"/>
            <p:cNvSpPr/>
            <p:nvPr/>
          </p:nvSpPr>
          <p:spPr>
            <a:xfrm>
              <a:off x="7517383" y="4149996"/>
              <a:ext cx="146621" cy="146621"/>
            </a:xfrm>
            <a:prstGeom prst="donut">
              <a:avLst>
                <a:gd name="adj" fmla="val 1491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1" name="Donut 50"/>
            <p:cNvSpPr/>
            <p:nvPr/>
          </p:nvSpPr>
          <p:spPr>
            <a:xfrm>
              <a:off x="7296189" y="3649442"/>
              <a:ext cx="146621" cy="146621"/>
            </a:xfrm>
            <a:prstGeom prst="donut">
              <a:avLst>
                <a:gd name="adj" fmla="val 1491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2" name="Donut 51"/>
            <p:cNvSpPr/>
            <p:nvPr/>
          </p:nvSpPr>
          <p:spPr>
            <a:xfrm>
              <a:off x="7310594" y="2908056"/>
              <a:ext cx="146621" cy="146621"/>
            </a:xfrm>
            <a:prstGeom prst="donut">
              <a:avLst>
                <a:gd name="adj" fmla="val 1491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3" name="Donut 52"/>
            <p:cNvSpPr/>
            <p:nvPr/>
          </p:nvSpPr>
          <p:spPr>
            <a:xfrm>
              <a:off x="6572244" y="2846682"/>
              <a:ext cx="146621" cy="146621"/>
            </a:xfrm>
            <a:prstGeom prst="donut">
              <a:avLst>
                <a:gd name="adj" fmla="val 1491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1" name="Cross 60"/>
            <p:cNvSpPr/>
            <p:nvPr/>
          </p:nvSpPr>
          <p:spPr>
            <a:xfrm>
              <a:off x="10070588" y="2950577"/>
              <a:ext cx="161788" cy="161788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Cross 61"/>
            <p:cNvSpPr/>
            <p:nvPr/>
          </p:nvSpPr>
          <p:spPr>
            <a:xfrm>
              <a:off x="9726042" y="3328866"/>
              <a:ext cx="161788" cy="161788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Cross 62"/>
            <p:cNvSpPr/>
            <p:nvPr/>
          </p:nvSpPr>
          <p:spPr>
            <a:xfrm>
              <a:off x="10151482" y="2520864"/>
              <a:ext cx="161788" cy="161788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Triangle 63"/>
            <p:cNvSpPr/>
            <p:nvPr/>
          </p:nvSpPr>
          <p:spPr>
            <a:xfrm>
              <a:off x="9989789" y="3975539"/>
              <a:ext cx="161599" cy="139309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4" name="Rectangle 53"/>
          <p:cNvSpPr/>
          <p:nvPr/>
        </p:nvSpPr>
        <p:spPr>
          <a:xfrm>
            <a:off x="864237" y="2695132"/>
            <a:ext cx="4686627" cy="18825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lvl="1" indent="-457200" defTabSz="914377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</a:pPr>
            <a:r>
              <a:rPr lang="en-US" sz="2400" dirty="0">
                <a:solidFill>
                  <a:srgbClr val="000000"/>
                </a:solidFill>
                <a:ea typeface="Helvetica Neue Light" charset="0"/>
                <a:cs typeface="Helvetica Neue Light" charset="0"/>
              </a:rPr>
              <a:t>Class with highest confidence wins</a:t>
            </a:r>
          </a:p>
          <a:p>
            <a:pPr marL="914400" lvl="1" indent="-457200" defTabSz="914377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</a:pPr>
            <a:endParaRPr lang="en-US" sz="2400" dirty="0">
              <a:solidFill>
                <a:srgbClr val="000000"/>
              </a:solidFill>
              <a:ea typeface="Helvetica Neue Light" charset="0"/>
              <a:cs typeface="Helvetica Neue Light" charset="0"/>
            </a:endParaRPr>
          </a:p>
          <a:p>
            <a:pPr marL="914400" lvl="1" indent="-457200" defTabSz="914377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</a:pPr>
            <a:r>
              <a:rPr lang="en-US" sz="2400" dirty="0">
                <a:solidFill>
                  <a:srgbClr val="000000"/>
                </a:solidFill>
                <a:ea typeface="Helvetica Neue Light" charset="0"/>
                <a:cs typeface="Helvetica Neue Light" charset="0"/>
              </a:rPr>
              <a:t>Need to address class imbalance issue</a:t>
            </a:r>
          </a:p>
        </p:txBody>
      </p:sp>
      <p:sp>
        <p:nvSpPr>
          <p:cNvPr id="55" name="Content Placeholder 2"/>
          <p:cNvSpPr txBox="1">
            <a:spLocks/>
          </p:cNvSpPr>
          <p:nvPr/>
        </p:nvSpPr>
        <p:spPr>
          <a:xfrm>
            <a:off x="812716" y="5330873"/>
            <a:ext cx="10515600" cy="7658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42913" algn="l" defTabSz="914377" rtl="0" eaLnBrk="1" latinLnBrk="0" hangingPunct="1">
              <a:lnSpc>
                <a:spcPct val="90000"/>
              </a:lnSpc>
              <a:spcBef>
                <a:spcPts val="2200"/>
              </a:spcBef>
              <a:buClr>
                <a:schemeClr val="tx1"/>
              </a:buClr>
              <a:buSzPct val="100000"/>
              <a:buFont typeface="Wingdings" charset="2"/>
              <a:buChar char="Ø"/>
              <a:defRPr sz="2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1pPr>
            <a:lvl2pPr marL="914400" indent="-45720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4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2pPr>
            <a:lvl3pPr marL="1373188" indent="-3111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0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3pPr>
            <a:lvl4pPr marL="1830388" indent="-236538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4pPr>
            <a:lvl5pPr marL="2287588" indent="-2349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Soft-Max</a:t>
            </a:r>
            <a:r>
              <a:rPr lang="en-US" dirty="0"/>
              <a:t> multiclass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10405710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build="p" bldLvl="2"/>
      <p:bldP spid="55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-4720452"/>
            <a:ext cx="10801350" cy="1325563"/>
          </a:xfrm>
        </p:spPr>
        <p:txBody>
          <a:bodyPr/>
          <a:lstStyle/>
          <a:p>
            <a:r>
              <a:rPr lang="en-US" dirty="0"/>
              <a:t>Multiclass (more than 2) Classification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2716" y="-3510729"/>
            <a:ext cx="10515600" cy="765875"/>
          </a:xfrm>
        </p:spPr>
        <p:txBody>
          <a:bodyPr>
            <a:normAutofit/>
          </a:bodyPr>
          <a:lstStyle/>
          <a:p>
            <a:r>
              <a:rPr lang="en-US" b="1" dirty="0"/>
              <a:t>One-vs-rest</a:t>
            </a:r>
            <a:r>
              <a:rPr lang="en-US" dirty="0"/>
              <a:t> train separate binary classifiers for each class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5883965" y="-2744854"/>
            <a:ext cx="5351228" cy="2615837"/>
            <a:chOff x="5883965" y="2296273"/>
            <a:chExt cx="5351228" cy="2615837"/>
          </a:xfrm>
        </p:grpSpPr>
        <p:sp>
          <p:nvSpPr>
            <p:cNvPr id="16" name="Freeform 15"/>
            <p:cNvSpPr/>
            <p:nvPr/>
          </p:nvSpPr>
          <p:spPr>
            <a:xfrm>
              <a:off x="7839776" y="3419458"/>
              <a:ext cx="1093628" cy="646570"/>
            </a:xfrm>
            <a:custGeom>
              <a:avLst/>
              <a:gdLst>
                <a:gd name="connsiteX0" fmla="*/ 0 w 1735016"/>
                <a:gd name="connsiteY0" fmla="*/ 0 h 1025769"/>
                <a:gd name="connsiteX1" fmla="*/ 1735016 w 1735016"/>
                <a:gd name="connsiteY1" fmla="*/ 304800 h 1025769"/>
                <a:gd name="connsiteX2" fmla="*/ 404446 w 1735016"/>
                <a:gd name="connsiteY2" fmla="*/ 1025769 h 1025769"/>
                <a:gd name="connsiteX3" fmla="*/ 0 w 1735016"/>
                <a:gd name="connsiteY3" fmla="*/ 0 h 1025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35016" h="1025769">
                  <a:moveTo>
                    <a:pt x="0" y="0"/>
                  </a:moveTo>
                  <a:lnTo>
                    <a:pt x="1735016" y="304800"/>
                  </a:lnTo>
                  <a:lnTo>
                    <a:pt x="404446" y="10257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 14"/>
            <p:cNvSpPr/>
            <p:nvPr/>
          </p:nvSpPr>
          <p:spPr>
            <a:xfrm>
              <a:off x="5888983" y="2307357"/>
              <a:ext cx="5342515" cy="1695860"/>
            </a:xfrm>
            <a:custGeom>
              <a:avLst/>
              <a:gdLst>
                <a:gd name="connsiteX0" fmla="*/ 0 w 8475785"/>
                <a:gd name="connsiteY0" fmla="*/ 1242646 h 2690446"/>
                <a:gd name="connsiteX1" fmla="*/ 8475785 w 8475785"/>
                <a:gd name="connsiteY1" fmla="*/ 2690446 h 2690446"/>
                <a:gd name="connsiteX2" fmla="*/ 8464062 w 8475785"/>
                <a:gd name="connsiteY2" fmla="*/ 0 h 2690446"/>
                <a:gd name="connsiteX3" fmla="*/ 0 w 8475785"/>
                <a:gd name="connsiteY3" fmla="*/ 0 h 2690446"/>
                <a:gd name="connsiteX4" fmla="*/ 0 w 8475785"/>
                <a:gd name="connsiteY4" fmla="*/ 1242646 h 2690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75785" h="2690446">
                  <a:moveTo>
                    <a:pt x="0" y="1242646"/>
                  </a:moveTo>
                  <a:lnTo>
                    <a:pt x="8475785" y="2690446"/>
                  </a:lnTo>
                  <a:cubicBezTo>
                    <a:pt x="8471877" y="1793631"/>
                    <a:pt x="8467970" y="896815"/>
                    <a:pt x="8464062" y="0"/>
                  </a:cubicBezTo>
                  <a:lnTo>
                    <a:pt x="0" y="0"/>
                  </a:lnTo>
                  <a:lnTo>
                    <a:pt x="0" y="1242646"/>
                  </a:lnTo>
                  <a:close/>
                </a:path>
              </a:pathLst>
            </a:custGeom>
            <a:solidFill>
              <a:schemeClr val="accent1">
                <a:alpha val="51000"/>
              </a:schemeClr>
            </a:solidFill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 13"/>
            <p:cNvSpPr/>
            <p:nvPr/>
          </p:nvSpPr>
          <p:spPr>
            <a:xfrm>
              <a:off x="5888983" y="2296273"/>
              <a:ext cx="2534554" cy="2615837"/>
            </a:xfrm>
            <a:custGeom>
              <a:avLst/>
              <a:gdLst>
                <a:gd name="connsiteX0" fmla="*/ 2391508 w 4021015"/>
                <a:gd name="connsiteY0" fmla="*/ 0 h 4149969"/>
                <a:gd name="connsiteX1" fmla="*/ 4021015 w 4021015"/>
                <a:gd name="connsiteY1" fmla="*/ 4149969 h 4149969"/>
                <a:gd name="connsiteX2" fmla="*/ 0 w 4021015"/>
                <a:gd name="connsiteY2" fmla="*/ 4144108 h 4149969"/>
                <a:gd name="connsiteX3" fmla="*/ 0 w 4021015"/>
                <a:gd name="connsiteY3" fmla="*/ 11723 h 4149969"/>
                <a:gd name="connsiteX4" fmla="*/ 2391508 w 4021015"/>
                <a:gd name="connsiteY4" fmla="*/ 0 h 4149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21015" h="4149969">
                  <a:moveTo>
                    <a:pt x="2391508" y="0"/>
                  </a:moveTo>
                  <a:lnTo>
                    <a:pt x="4021015" y="4149969"/>
                  </a:lnTo>
                  <a:lnTo>
                    <a:pt x="0" y="4144108"/>
                  </a:lnTo>
                  <a:lnTo>
                    <a:pt x="0" y="11723"/>
                  </a:lnTo>
                  <a:lnTo>
                    <a:pt x="2391508" y="0"/>
                  </a:lnTo>
                  <a:close/>
                </a:path>
              </a:pathLst>
            </a:custGeom>
            <a:solidFill>
              <a:schemeClr val="accent4">
                <a:alpha val="42000"/>
              </a:schemeClr>
            </a:solidFill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 10"/>
            <p:cNvSpPr/>
            <p:nvPr/>
          </p:nvSpPr>
          <p:spPr>
            <a:xfrm>
              <a:off x="6554027" y="2351694"/>
              <a:ext cx="4681166" cy="2556723"/>
            </a:xfrm>
            <a:custGeom>
              <a:avLst/>
              <a:gdLst>
                <a:gd name="connsiteX0" fmla="*/ 0 w 7426569"/>
                <a:gd name="connsiteY0" fmla="*/ 4056185 h 4056185"/>
                <a:gd name="connsiteX1" fmla="*/ 7426569 w 7426569"/>
                <a:gd name="connsiteY1" fmla="*/ 0 h 4056185"/>
                <a:gd name="connsiteX2" fmla="*/ 7408985 w 7426569"/>
                <a:gd name="connsiteY2" fmla="*/ 4050323 h 4056185"/>
                <a:gd name="connsiteX3" fmla="*/ 0 w 7426569"/>
                <a:gd name="connsiteY3" fmla="*/ 4056185 h 4056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26569" h="4056185">
                  <a:moveTo>
                    <a:pt x="0" y="4056185"/>
                  </a:moveTo>
                  <a:lnTo>
                    <a:pt x="7426569" y="0"/>
                  </a:lnTo>
                  <a:cubicBezTo>
                    <a:pt x="7420708" y="1350108"/>
                    <a:pt x="7414846" y="2700215"/>
                    <a:pt x="7408985" y="4050323"/>
                  </a:cubicBezTo>
                  <a:lnTo>
                    <a:pt x="0" y="4056185"/>
                  </a:lnTo>
                  <a:close/>
                </a:path>
              </a:pathLst>
            </a:custGeom>
            <a:solidFill>
              <a:schemeClr val="accent6">
                <a:alpha val="28000"/>
              </a:schemeClr>
            </a:solidFill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6" name="Straight Connector 55"/>
            <p:cNvCxnSpPr/>
            <p:nvPr/>
          </p:nvCxnSpPr>
          <p:spPr>
            <a:xfrm>
              <a:off x="7398014" y="2311603"/>
              <a:ext cx="1027604" cy="2597970"/>
            </a:xfrm>
            <a:prstGeom prst="line">
              <a:avLst/>
            </a:prstGeom>
            <a:ln w="44450"/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>
              <a:off x="5883965" y="3091630"/>
              <a:ext cx="5338528" cy="910692"/>
            </a:xfrm>
            <a:prstGeom prst="line">
              <a:avLst/>
            </a:prstGeom>
            <a:ln w="44450">
              <a:solidFill>
                <a:schemeClr val="accent5"/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>
              <a:stCxn id="11" idx="0"/>
            </p:cNvCxnSpPr>
            <p:nvPr/>
          </p:nvCxnSpPr>
          <p:spPr>
            <a:xfrm flipV="1">
              <a:off x="6554027" y="2351694"/>
              <a:ext cx="4668466" cy="2556723"/>
            </a:xfrm>
            <a:prstGeom prst="line">
              <a:avLst/>
            </a:prstGeom>
            <a:ln w="44450">
              <a:solidFill>
                <a:schemeClr val="accent6"/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sp>
          <p:nvSpPr>
            <p:cNvPr id="4" name="Rectangle 3"/>
            <p:cNvSpPr/>
            <p:nvPr/>
          </p:nvSpPr>
          <p:spPr>
            <a:xfrm>
              <a:off x="5883965" y="2303000"/>
              <a:ext cx="5338528" cy="2606573"/>
            </a:xfrm>
            <a:prstGeom prst="rect">
              <a:avLst/>
            </a:prstGeom>
            <a:noFill/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Donut 22"/>
            <p:cNvSpPr/>
            <p:nvPr/>
          </p:nvSpPr>
          <p:spPr>
            <a:xfrm>
              <a:off x="6728375" y="3845820"/>
              <a:ext cx="146621" cy="146621"/>
            </a:xfrm>
            <a:prstGeom prst="donut">
              <a:avLst>
                <a:gd name="adj" fmla="val 1491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4" name="Cross 23"/>
            <p:cNvSpPr/>
            <p:nvPr/>
          </p:nvSpPr>
          <p:spPr>
            <a:xfrm>
              <a:off x="8342185" y="2827710"/>
              <a:ext cx="161788" cy="161788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Donut 25"/>
            <p:cNvSpPr/>
            <p:nvPr/>
          </p:nvSpPr>
          <p:spPr>
            <a:xfrm>
              <a:off x="6884655" y="4105332"/>
              <a:ext cx="146621" cy="146621"/>
            </a:xfrm>
            <a:prstGeom prst="donut">
              <a:avLst>
                <a:gd name="adj" fmla="val 1491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7" name="Donut 26"/>
            <p:cNvSpPr/>
            <p:nvPr/>
          </p:nvSpPr>
          <p:spPr>
            <a:xfrm>
              <a:off x="6273871" y="3941883"/>
              <a:ext cx="146621" cy="146621"/>
            </a:xfrm>
            <a:prstGeom prst="donut">
              <a:avLst>
                <a:gd name="adj" fmla="val 1491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8" name="Donut 27"/>
            <p:cNvSpPr/>
            <p:nvPr/>
          </p:nvSpPr>
          <p:spPr>
            <a:xfrm>
              <a:off x="6850245" y="3589176"/>
              <a:ext cx="146621" cy="146621"/>
            </a:xfrm>
            <a:prstGeom prst="donut">
              <a:avLst>
                <a:gd name="adj" fmla="val 1491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9" name="Donut 28"/>
            <p:cNvSpPr/>
            <p:nvPr/>
          </p:nvSpPr>
          <p:spPr>
            <a:xfrm>
              <a:off x="6083378" y="3442557"/>
              <a:ext cx="146621" cy="146621"/>
            </a:xfrm>
            <a:prstGeom prst="donut">
              <a:avLst>
                <a:gd name="adj" fmla="val 1491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0" name="Donut 29"/>
            <p:cNvSpPr/>
            <p:nvPr/>
          </p:nvSpPr>
          <p:spPr>
            <a:xfrm>
              <a:off x="6010068" y="3735797"/>
              <a:ext cx="146621" cy="146621"/>
            </a:xfrm>
            <a:prstGeom prst="donut">
              <a:avLst>
                <a:gd name="adj" fmla="val 1491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1" name="Cross 30"/>
            <p:cNvSpPr/>
            <p:nvPr/>
          </p:nvSpPr>
          <p:spPr>
            <a:xfrm>
              <a:off x="8716662" y="3241064"/>
              <a:ext cx="161788" cy="161788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Cross 31"/>
            <p:cNvSpPr/>
            <p:nvPr/>
          </p:nvSpPr>
          <p:spPr>
            <a:xfrm>
              <a:off x="8062140" y="2949493"/>
              <a:ext cx="161788" cy="161788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Cross 32"/>
            <p:cNvSpPr/>
            <p:nvPr/>
          </p:nvSpPr>
          <p:spPr>
            <a:xfrm>
              <a:off x="8932631" y="2713977"/>
              <a:ext cx="161788" cy="161788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Cross 33"/>
            <p:cNvSpPr/>
            <p:nvPr/>
          </p:nvSpPr>
          <p:spPr>
            <a:xfrm>
              <a:off x="8121268" y="2599838"/>
              <a:ext cx="161788" cy="161788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Cross 34"/>
            <p:cNvSpPr/>
            <p:nvPr/>
          </p:nvSpPr>
          <p:spPr>
            <a:xfrm>
              <a:off x="8261290" y="3252862"/>
              <a:ext cx="161788" cy="161788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Cross 35"/>
            <p:cNvSpPr/>
            <p:nvPr/>
          </p:nvSpPr>
          <p:spPr>
            <a:xfrm>
              <a:off x="7975830" y="3347915"/>
              <a:ext cx="161788" cy="161788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Donut 36"/>
            <p:cNvSpPr/>
            <p:nvPr/>
          </p:nvSpPr>
          <p:spPr>
            <a:xfrm>
              <a:off x="6956294" y="3338051"/>
              <a:ext cx="146621" cy="146621"/>
            </a:xfrm>
            <a:prstGeom prst="donut">
              <a:avLst>
                <a:gd name="adj" fmla="val 1491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8" name="Triangle 37"/>
            <p:cNvSpPr/>
            <p:nvPr/>
          </p:nvSpPr>
          <p:spPr>
            <a:xfrm>
              <a:off x="9700735" y="4686902"/>
              <a:ext cx="161599" cy="139309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Triangle 38"/>
            <p:cNvSpPr/>
            <p:nvPr/>
          </p:nvSpPr>
          <p:spPr>
            <a:xfrm>
              <a:off x="9145324" y="3875311"/>
              <a:ext cx="161599" cy="139309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riangle 39"/>
            <p:cNvSpPr/>
            <p:nvPr/>
          </p:nvSpPr>
          <p:spPr>
            <a:xfrm>
              <a:off x="8497180" y="4108040"/>
              <a:ext cx="161599" cy="139309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riangle 40"/>
            <p:cNvSpPr/>
            <p:nvPr/>
          </p:nvSpPr>
          <p:spPr>
            <a:xfrm>
              <a:off x="8353021" y="3836230"/>
              <a:ext cx="161599" cy="139309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Triangle 41"/>
            <p:cNvSpPr/>
            <p:nvPr/>
          </p:nvSpPr>
          <p:spPr>
            <a:xfrm>
              <a:off x="8865680" y="4195195"/>
              <a:ext cx="161599" cy="139309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Triangle 42"/>
            <p:cNvSpPr/>
            <p:nvPr/>
          </p:nvSpPr>
          <p:spPr>
            <a:xfrm>
              <a:off x="9664787" y="4279595"/>
              <a:ext cx="161599" cy="139309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Triangle 43"/>
            <p:cNvSpPr/>
            <p:nvPr/>
          </p:nvSpPr>
          <p:spPr>
            <a:xfrm>
              <a:off x="9184434" y="4418904"/>
              <a:ext cx="161599" cy="139309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Triangle 44"/>
            <p:cNvSpPr/>
            <p:nvPr/>
          </p:nvSpPr>
          <p:spPr>
            <a:xfrm>
              <a:off x="9222219" y="3629323"/>
              <a:ext cx="161599" cy="139309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Triangle 45"/>
            <p:cNvSpPr/>
            <p:nvPr/>
          </p:nvSpPr>
          <p:spPr>
            <a:xfrm>
              <a:off x="7781715" y="2560085"/>
              <a:ext cx="161599" cy="139309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Cross 46"/>
            <p:cNvSpPr/>
            <p:nvPr/>
          </p:nvSpPr>
          <p:spPr>
            <a:xfrm>
              <a:off x="9405141" y="2687633"/>
              <a:ext cx="161788" cy="161788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Cross 47"/>
            <p:cNvSpPr/>
            <p:nvPr/>
          </p:nvSpPr>
          <p:spPr>
            <a:xfrm>
              <a:off x="9564254" y="2874027"/>
              <a:ext cx="161788" cy="161788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Cross 48"/>
            <p:cNvSpPr/>
            <p:nvPr/>
          </p:nvSpPr>
          <p:spPr>
            <a:xfrm>
              <a:off x="8950174" y="3328866"/>
              <a:ext cx="161788" cy="161788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Donut 49"/>
            <p:cNvSpPr/>
            <p:nvPr/>
          </p:nvSpPr>
          <p:spPr>
            <a:xfrm>
              <a:off x="7517383" y="4149996"/>
              <a:ext cx="146621" cy="146621"/>
            </a:xfrm>
            <a:prstGeom prst="donut">
              <a:avLst>
                <a:gd name="adj" fmla="val 1491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1" name="Donut 50"/>
            <p:cNvSpPr/>
            <p:nvPr/>
          </p:nvSpPr>
          <p:spPr>
            <a:xfrm>
              <a:off x="7296189" y="3649442"/>
              <a:ext cx="146621" cy="146621"/>
            </a:xfrm>
            <a:prstGeom prst="donut">
              <a:avLst>
                <a:gd name="adj" fmla="val 1491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2" name="Donut 51"/>
            <p:cNvSpPr/>
            <p:nvPr/>
          </p:nvSpPr>
          <p:spPr>
            <a:xfrm>
              <a:off x="7310594" y="2908056"/>
              <a:ext cx="146621" cy="146621"/>
            </a:xfrm>
            <a:prstGeom prst="donut">
              <a:avLst>
                <a:gd name="adj" fmla="val 1491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3" name="Donut 52"/>
            <p:cNvSpPr/>
            <p:nvPr/>
          </p:nvSpPr>
          <p:spPr>
            <a:xfrm>
              <a:off x="6572244" y="2846682"/>
              <a:ext cx="146621" cy="146621"/>
            </a:xfrm>
            <a:prstGeom prst="donut">
              <a:avLst>
                <a:gd name="adj" fmla="val 1491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1" name="Cross 60"/>
            <p:cNvSpPr/>
            <p:nvPr/>
          </p:nvSpPr>
          <p:spPr>
            <a:xfrm>
              <a:off x="10070588" y="2950577"/>
              <a:ext cx="161788" cy="161788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Cross 61"/>
            <p:cNvSpPr/>
            <p:nvPr/>
          </p:nvSpPr>
          <p:spPr>
            <a:xfrm>
              <a:off x="9726042" y="3328866"/>
              <a:ext cx="161788" cy="161788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Cross 62"/>
            <p:cNvSpPr/>
            <p:nvPr/>
          </p:nvSpPr>
          <p:spPr>
            <a:xfrm>
              <a:off x="10151482" y="2520864"/>
              <a:ext cx="161788" cy="161788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Triangle 63"/>
            <p:cNvSpPr/>
            <p:nvPr/>
          </p:nvSpPr>
          <p:spPr>
            <a:xfrm>
              <a:off x="9989789" y="3975539"/>
              <a:ext cx="161599" cy="139309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4" name="Rectangle 53"/>
          <p:cNvSpPr/>
          <p:nvPr/>
        </p:nvSpPr>
        <p:spPr>
          <a:xfrm>
            <a:off x="864237" y="-2345995"/>
            <a:ext cx="4686627" cy="18825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lvl="1" indent="-457200" defTabSz="914377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</a:pPr>
            <a:r>
              <a:rPr lang="en-US" sz="2400" dirty="0">
                <a:solidFill>
                  <a:srgbClr val="000000"/>
                </a:solidFill>
                <a:ea typeface="Helvetica Neue Light" charset="0"/>
                <a:cs typeface="Helvetica Neue Light" charset="0"/>
              </a:rPr>
              <a:t>Class with highest confidence wins</a:t>
            </a:r>
          </a:p>
          <a:p>
            <a:pPr marL="914400" lvl="1" indent="-457200" defTabSz="914377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</a:pPr>
            <a:endParaRPr lang="en-US" sz="2400" dirty="0">
              <a:solidFill>
                <a:srgbClr val="000000"/>
              </a:solidFill>
              <a:ea typeface="Helvetica Neue Light" charset="0"/>
              <a:cs typeface="Helvetica Neue Light" charset="0"/>
            </a:endParaRPr>
          </a:p>
          <a:p>
            <a:pPr marL="914400" lvl="1" indent="-457200" defTabSz="914377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</a:pPr>
            <a:r>
              <a:rPr lang="en-US" sz="2400" dirty="0">
                <a:solidFill>
                  <a:srgbClr val="000000"/>
                </a:solidFill>
                <a:ea typeface="Helvetica Neue Light" charset="0"/>
                <a:cs typeface="Helvetica Neue Light" charset="0"/>
              </a:rPr>
              <a:t>Need to address class imbalance issue</a:t>
            </a:r>
          </a:p>
        </p:txBody>
      </p:sp>
      <p:sp>
        <p:nvSpPr>
          <p:cNvPr id="55" name="Content Placeholder 2"/>
          <p:cNvSpPr txBox="1">
            <a:spLocks/>
          </p:cNvSpPr>
          <p:nvPr/>
        </p:nvSpPr>
        <p:spPr>
          <a:xfrm>
            <a:off x="812716" y="289746"/>
            <a:ext cx="10515600" cy="7658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42913" algn="l" defTabSz="914377" rtl="0" eaLnBrk="1" latinLnBrk="0" hangingPunct="1">
              <a:lnSpc>
                <a:spcPct val="90000"/>
              </a:lnSpc>
              <a:spcBef>
                <a:spcPts val="2200"/>
              </a:spcBef>
              <a:buClr>
                <a:schemeClr val="tx1"/>
              </a:buClr>
              <a:buSzPct val="100000"/>
              <a:buFont typeface="Wingdings" charset="2"/>
              <a:buChar char="Ø"/>
              <a:defRPr sz="2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1pPr>
            <a:lvl2pPr marL="914400" indent="-45720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4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2pPr>
            <a:lvl3pPr marL="1373188" indent="-3111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0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3pPr>
            <a:lvl4pPr marL="1830388" indent="-236538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4pPr>
            <a:lvl5pPr marL="2287588" indent="-2349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Soft-Max</a:t>
            </a:r>
            <a:r>
              <a:rPr lang="en-US" dirty="0"/>
              <a:t> multiclass classification</a:t>
            </a:r>
          </a:p>
        </p:txBody>
      </p:sp>
      <p:sp>
        <p:nvSpPr>
          <p:cNvPr id="60" name="Content Placeholder 2"/>
          <p:cNvSpPr txBox="1">
            <a:spLocks/>
          </p:cNvSpPr>
          <p:nvPr/>
        </p:nvSpPr>
        <p:spPr>
          <a:xfrm>
            <a:off x="838200" y="2848211"/>
            <a:ext cx="10515600" cy="36342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42913" algn="l" defTabSz="914377" rtl="0" eaLnBrk="1" latinLnBrk="0" hangingPunct="1">
              <a:lnSpc>
                <a:spcPct val="90000"/>
              </a:lnSpc>
              <a:spcBef>
                <a:spcPts val="2200"/>
              </a:spcBef>
              <a:buClr>
                <a:schemeClr val="tx1"/>
              </a:buClr>
              <a:buSzPct val="100000"/>
              <a:buFont typeface="Wingdings" charset="2"/>
              <a:buChar char="Ø"/>
              <a:defRPr sz="2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1pPr>
            <a:lvl2pPr marL="914400" indent="-45720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4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2pPr>
            <a:lvl3pPr marL="1373188" indent="-3111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0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3pPr>
            <a:lvl4pPr marL="1830388" indent="-236538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4pPr>
            <a:lvl5pPr marL="2287588" indent="-2349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Separate                   for each class</a:t>
            </a:r>
          </a:p>
          <a:p>
            <a:pPr lvl="1"/>
            <a:r>
              <a:rPr lang="en-US" dirty="0"/>
              <a:t>Trained using gradient descent methods</a:t>
            </a:r>
          </a:p>
          <a:p>
            <a:pPr lvl="1"/>
            <a:r>
              <a:rPr lang="en-US" dirty="0"/>
              <a:t>Over parameterized. Why?</a:t>
            </a:r>
          </a:p>
          <a:p>
            <a:pPr lvl="2"/>
            <a:r>
              <a:rPr lang="en-US" dirty="0"/>
              <a:t>k sets of parameters one for each class</a:t>
            </a:r>
          </a:p>
          <a:p>
            <a:pPr lvl="2"/>
            <a:r>
              <a:rPr lang="en-US" dirty="0"/>
              <a:t>Only need k-1 parameters 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r>
              <a:rPr lang="en-US" dirty="0"/>
              <a:t>Often use k parameters + regularization to address “redundancy”. </a:t>
            </a:r>
          </a:p>
          <a:p>
            <a:pPr lvl="2"/>
            <a:endParaRPr lang="en-US" dirty="0"/>
          </a:p>
        </p:txBody>
      </p:sp>
      <p:pic>
        <p:nvPicPr>
          <p:cNvPr id="66" name="Picture 6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2245" y="1154745"/>
            <a:ext cx="7124700" cy="1308100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7250" y="2848211"/>
            <a:ext cx="1282700" cy="3429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4599" y="4921461"/>
            <a:ext cx="4831833" cy="989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7989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Demo!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793584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65392" y="1905831"/>
            <a:ext cx="4775853" cy="4362624"/>
          </a:xfrm>
          <a:prstGeom prst="rect">
            <a:avLst/>
          </a:prstGeom>
        </p:spPr>
      </p:pic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787075" y="3544075"/>
            <a:ext cx="6619565" cy="1595887"/>
          </a:xfrm>
        </p:spPr>
        <p:txBody>
          <a:bodyPr>
            <a:noAutofit/>
          </a:bodyPr>
          <a:lstStyle/>
          <a:p>
            <a:pPr algn="l"/>
            <a:r>
              <a:rPr lang="en-US" b="1"/>
              <a:t>Bonus Material</a:t>
            </a:r>
            <a:endParaRPr lang="en-US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512065" y="217692"/>
            <a:ext cx="784555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b="1" dirty="0">
                <a:solidFill>
                  <a:schemeClr val="accent2"/>
                </a:solidFill>
                <a:latin typeface="Helvetica Neue Condensed Black" charset="0"/>
                <a:ea typeface="Helvetica Neue Condensed Black" charset="0"/>
                <a:cs typeface="Helvetica Neue Condensed Black" charset="0"/>
              </a:rPr>
              <a:t>Deep Learning</a:t>
            </a:r>
          </a:p>
          <a:p>
            <a:r>
              <a:rPr lang="en-US" sz="9600" b="1" dirty="0">
                <a:solidFill>
                  <a:schemeClr val="accent2"/>
                </a:solidFill>
                <a:latin typeface="Helvetica Neue Condensed Black" charset="0"/>
                <a:ea typeface="Helvetica Neue Condensed Black" charset="0"/>
                <a:cs typeface="Helvetica Neue Condensed Black" charset="0"/>
              </a:rPr>
              <a:t>Overview</a:t>
            </a:r>
            <a:endParaRPr lang="en-US" sz="9600" b="1" dirty="0">
              <a:solidFill>
                <a:schemeClr val="accent5"/>
              </a:solidFill>
              <a:latin typeface="Helvetica Neue Condensed Black" charset="0"/>
              <a:ea typeface="Helvetica Neue Condensed Black" charset="0"/>
              <a:cs typeface="Helvetica Neue Condensed Black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91295" y="5670687"/>
            <a:ext cx="940279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Borrowed </a:t>
            </a:r>
            <a:r>
              <a:rPr lang="en-US" dirty="0"/>
              <a:t>heavily from excellent talks by:</a:t>
            </a:r>
          </a:p>
          <a:p>
            <a:pPr marL="285750" indent="-285750">
              <a:buFont typeface="Arial" charset="0"/>
              <a:buChar char="•"/>
            </a:pPr>
            <a:r>
              <a:rPr lang="en-US" b="1" dirty="0"/>
              <a:t>Adam Coates:</a:t>
            </a:r>
            <a:r>
              <a:rPr lang="en-US" dirty="0"/>
              <a:t> </a:t>
            </a:r>
            <a:r>
              <a:rPr lang="en-US" dirty="0">
                <a:hlinkClick r:id="rId3"/>
              </a:rPr>
              <a:t>http://ai.stanford.edu/~acoates/coates_dltutorial_2013.pptx</a:t>
            </a:r>
            <a:r>
              <a:rPr lang="en-US" dirty="0"/>
              <a:t> </a:t>
            </a:r>
          </a:p>
          <a:p>
            <a:pPr marL="285750" indent="-285750">
              <a:buFont typeface="Arial" charset="0"/>
              <a:buChar char="•"/>
            </a:pPr>
            <a:r>
              <a:rPr lang="en-US" b="1" dirty="0" err="1"/>
              <a:t>Fei-Fei</a:t>
            </a:r>
            <a:r>
              <a:rPr lang="en-US" b="1" dirty="0"/>
              <a:t> Li and Andrej </a:t>
            </a:r>
            <a:r>
              <a:rPr lang="en-US" b="1" dirty="0" err="1"/>
              <a:t>Karpathy</a:t>
            </a:r>
            <a:r>
              <a:rPr lang="en-US" b="1" dirty="0"/>
              <a:t>: </a:t>
            </a:r>
            <a:r>
              <a:rPr lang="en-US" dirty="0">
                <a:hlinkClick r:id="rId4"/>
              </a:rPr>
              <a:t>http://cs231n.stanford.edu/syllabus.html</a:t>
            </a:r>
            <a:r>
              <a:rPr lang="en-US" dirty="0"/>
              <a:t> 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625565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Picture 1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9261" y="4889749"/>
            <a:ext cx="2813594" cy="1875731"/>
          </a:xfrm>
          <a:prstGeom prst="rect">
            <a:avLst/>
          </a:prstGeom>
        </p:spPr>
      </p:pic>
      <p:grpSp>
        <p:nvGrpSpPr>
          <p:cNvPr id="105" name="Group 104"/>
          <p:cNvGrpSpPr/>
          <p:nvPr/>
        </p:nvGrpSpPr>
        <p:grpSpPr>
          <a:xfrm>
            <a:off x="715475" y="4135206"/>
            <a:ext cx="2502680" cy="2178833"/>
            <a:chOff x="715475" y="4135206"/>
            <a:chExt cx="2502680" cy="2178833"/>
          </a:xfrm>
        </p:grpSpPr>
        <p:pic>
          <p:nvPicPr>
            <p:cNvPr id="61" name="Picture 4" descr="https://encrypted-tbn1.gstatic.com/images?q=tbn:ANd9GcQ-1rHkamhDd8jaylUzd9ZLACpZeFJeUbYXt8ulOFnLR3-GhW0v"/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5475" y="4135206"/>
              <a:ext cx="2502680" cy="217883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</p:pic>
        <p:sp>
          <p:nvSpPr>
            <p:cNvPr id="64" name="Rectangle 63"/>
            <p:cNvSpPr/>
            <p:nvPr/>
          </p:nvSpPr>
          <p:spPr>
            <a:xfrm>
              <a:off x="1976079" y="5954046"/>
              <a:ext cx="373138" cy="357920"/>
            </a:xfrm>
            <a:prstGeom prst="rect">
              <a:avLst/>
            </a:prstGeom>
            <a:solidFill>
              <a:schemeClr val="bg1">
                <a:lumMod val="50000"/>
                <a:alpha val="58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/>
            <p:cNvSpPr/>
            <p:nvPr/>
          </p:nvSpPr>
          <p:spPr>
            <a:xfrm>
              <a:off x="1033574" y="5263974"/>
              <a:ext cx="373138" cy="357920"/>
            </a:xfrm>
            <a:prstGeom prst="rect">
              <a:avLst/>
            </a:prstGeom>
            <a:solidFill>
              <a:schemeClr val="bg1">
                <a:lumMod val="75000"/>
                <a:alpha val="58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/>
            <p:cNvSpPr/>
            <p:nvPr/>
          </p:nvSpPr>
          <p:spPr>
            <a:xfrm>
              <a:off x="1946678" y="4135206"/>
              <a:ext cx="373138" cy="357920"/>
            </a:xfrm>
            <a:prstGeom prst="rect">
              <a:avLst/>
            </a:prstGeom>
            <a:solidFill>
              <a:schemeClr val="bg1">
                <a:lumMod val="50000"/>
                <a:alpha val="58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7956" y="365125"/>
            <a:ext cx="11244943" cy="1325563"/>
          </a:xfrm>
        </p:spPr>
        <p:txBody>
          <a:bodyPr/>
          <a:lstStyle/>
          <a:p>
            <a:r>
              <a:rPr lang="en-US" dirty="0"/>
              <a:t>Logistic Regression as a “Neuron”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7957" y="1690689"/>
            <a:ext cx="10515600" cy="2195512"/>
          </a:xfrm>
        </p:spPr>
        <p:txBody>
          <a:bodyPr/>
          <a:lstStyle/>
          <a:p>
            <a:r>
              <a:rPr lang="en-US" dirty="0"/>
              <a:t>Consider the simple function family: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30457" y="1317064"/>
            <a:ext cx="4000500" cy="10541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15357" y="2368784"/>
            <a:ext cx="9728200" cy="1651000"/>
          </a:xfrm>
          <a:prstGeom prst="rect">
            <a:avLst/>
          </a:prstGeom>
        </p:spPr>
      </p:pic>
      <p:cxnSp>
        <p:nvCxnSpPr>
          <p:cNvPr id="5" name="Straight Arrow Connector 4"/>
          <p:cNvCxnSpPr>
            <a:stCxn id="66" idx="3"/>
            <a:endCxn id="57" idx="1"/>
          </p:cNvCxnSpPr>
          <p:nvPr/>
        </p:nvCxnSpPr>
        <p:spPr>
          <a:xfrm>
            <a:off x="2319816" y="4314166"/>
            <a:ext cx="2897593" cy="61131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65" idx="3"/>
            <a:endCxn id="57" idx="2"/>
          </p:cNvCxnSpPr>
          <p:nvPr/>
        </p:nvCxnSpPr>
        <p:spPr>
          <a:xfrm flipV="1">
            <a:off x="1406712" y="5311951"/>
            <a:ext cx="3650616" cy="13098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64" idx="3"/>
            <a:endCxn id="57" idx="3"/>
          </p:cNvCxnSpPr>
          <p:nvPr/>
        </p:nvCxnSpPr>
        <p:spPr>
          <a:xfrm flipV="1">
            <a:off x="2349217" y="5698419"/>
            <a:ext cx="2868192" cy="43458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56" name="Group 55"/>
          <p:cNvGrpSpPr/>
          <p:nvPr/>
        </p:nvGrpSpPr>
        <p:grpSpPr>
          <a:xfrm>
            <a:off x="5057328" y="4765401"/>
            <a:ext cx="1093099" cy="1093099"/>
            <a:chOff x="2706449" y="4584954"/>
            <a:chExt cx="662755" cy="662755"/>
          </a:xfrm>
        </p:grpSpPr>
        <p:sp>
          <p:nvSpPr>
            <p:cNvPr id="57" name="Oval 56"/>
            <p:cNvSpPr/>
            <p:nvPr/>
          </p:nvSpPr>
          <p:spPr>
            <a:xfrm>
              <a:off x="2706449" y="4584954"/>
              <a:ext cx="662755" cy="662755"/>
            </a:xfrm>
            <a:prstGeom prst="ellipse">
              <a:avLst/>
            </a:prstGeom>
            <a:solidFill>
              <a:schemeClr val="bg1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 dirty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8" name="Freeform 57"/>
            <p:cNvSpPr/>
            <p:nvPr/>
          </p:nvSpPr>
          <p:spPr>
            <a:xfrm>
              <a:off x="2830008" y="4750077"/>
              <a:ext cx="415636" cy="332509"/>
            </a:xfrm>
            <a:custGeom>
              <a:avLst/>
              <a:gdLst>
                <a:gd name="connsiteX0" fmla="*/ 0 w 1340556"/>
                <a:gd name="connsiteY0" fmla="*/ 1189143 h 1288265"/>
                <a:gd name="connsiteX1" fmla="*/ 310444 w 1340556"/>
                <a:gd name="connsiteY1" fmla="*/ 1189143 h 1288265"/>
                <a:gd name="connsiteX2" fmla="*/ 776111 w 1340556"/>
                <a:gd name="connsiteY2" fmla="*/ 159032 h 1288265"/>
                <a:gd name="connsiteX3" fmla="*/ 1340556 w 1340556"/>
                <a:gd name="connsiteY3" fmla="*/ 3810 h 1288265"/>
                <a:gd name="connsiteX0" fmla="*/ 0 w 1340556"/>
                <a:gd name="connsiteY0" fmla="*/ 1186354 h 1233692"/>
                <a:gd name="connsiteX1" fmla="*/ 437444 w 1340556"/>
                <a:gd name="connsiteY1" fmla="*/ 1073465 h 1233692"/>
                <a:gd name="connsiteX2" fmla="*/ 776111 w 1340556"/>
                <a:gd name="connsiteY2" fmla="*/ 156243 h 1233692"/>
                <a:gd name="connsiteX3" fmla="*/ 1340556 w 1340556"/>
                <a:gd name="connsiteY3" fmla="*/ 1021 h 1233692"/>
                <a:gd name="connsiteX0" fmla="*/ 0 w 1340556"/>
                <a:gd name="connsiteY0" fmla="*/ 1186354 h 1186354"/>
                <a:gd name="connsiteX1" fmla="*/ 776111 w 1340556"/>
                <a:gd name="connsiteY1" fmla="*/ 156243 h 1186354"/>
                <a:gd name="connsiteX2" fmla="*/ 1340556 w 1340556"/>
                <a:gd name="connsiteY2" fmla="*/ 1021 h 1186354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40556" h="1185333">
                  <a:moveTo>
                    <a:pt x="0" y="1185333"/>
                  </a:moveTo>
                  <a:cubicBezTo>
                    <a:pt x="1053774" y="1171223"/>
                    <a:pt x="380177" y="14110"/>
                    <a:pt x="1340556" y="0"/>
                  </a:cubicBezTo>
                </a:path>
              </a:pathLst>
            </a:custGeom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sp>
        <p:nvSpPr>
          <p:cNvPr id="112" name="TextBox 111"/>
          <p:cNvSpPr txBox="1"/>
          <p:nvPr/>
        </p:nvSpPr>
        <p:spPr>
          <a:xfrm rot="822651">
            <a:off x="3389441" y="4189832"/>
            <a:ext cx="10166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w</a:t>
            </a:r>
            <a:r>
              <a:rPr lang="en-US" sz="2400" baseline="-25000"/>
              <a:t>23</a:t>
            </a:r>
            <a:r>
              <a:rPr lang="en-US" sz="2400"/>
              <a:t>x</a:t>
            </a:r>
            <a:r>
              <a:rPr lang="en-US" sz="2400" baseline="-25000"/>
              <a:t>23</a:t>
            </a:r>
            <a:endParaRPr lang="en-US" sz="2400"/>
          </a:p>
        </p:txBody>
      </p:sp>
      <p:sp>
        <p:nvSpPr>
          <p:cNvPr id="113" name="TextBox 112"/>
          <p:cNvSpPr txBox="1"/>
          <p:nvPr/>
        </p:nvSpPr>
        <p:spPr>
          <a:xfrm>
            <a:off x="3456308" y="4891048"/>
            <a:ext cx="10166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w</a:t>
            </a:r>
            <a:r>
              <a:rPr lang="en-US" sz="2400" baseline="-25000"/>
              <a:t>52</a:t>
            </a:r>
            <a:r>
              <a:rPr lang="en-US" sz="2400"/>
              <a:t>x</a:t>
            </a:r>
            <a:r>
              <a:rPr lang="en-US" sz="2400" baseline="-25000"/>
              <a:t>52</a:t>
            </a:r>
            <a:endParaRPr lang="en-US" sz="2400" dirty="0"/>
          </a:p>
        </p:txBody>
      </p:sp>
      <p:sp>
        <p:nvSpPr>
          <p:cNvPr id="114" name="TextBox 113"/>
          <p:cNvSpPr txBox="1"/>
          <p:nvPr/>
        </p:nvSpPr>
        <p:spPr>
          <a:xfrm rot="21005904">
            <a:off x="3257881" y="5457780"/>
            <a:ext cx="12442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w</a:t>
            </a:r>
            <a:r>
              <a:rPr lang="en-US" sz="2400" baseline="-25000"/>
              <a:t>123</a:t>
            </a:r>
            <a:r>
              <a:rPr lang="en-US" sz="2400"/>
              <a:t>x</a:t>
            </a:r>
            <a:r>
              <a:rPr lang="en-US" sz="2400" baseline="-25000"/>
              <a:t>123</a:t>
            </a:r>
            <a:endParaRPr lang="en-US" sz="2400" dirty="0"/>
          </a:p>
        </p:txBody>
      </p:sp>
      <p:cxnSp>
        <p:nvCxnSpPr>
          <p:cNvPr id="118" name="Straight Arrow Connector 117"/>
          <p:cNvCxnSpPr>
            <a:stCxn id="57" idx="6"/>
          </p:cNvCxnSpPr>
          <p:nvPr/>
        </p:nvCxnSpPr>
        <p:spPr>
          <a:xfrm>
            <a:off x="6150427" y="5311951"/>
            <a:ext cx="64137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2" name="TextBox 121"/>
          <p:cNvSpPr txBox="1"/>
          <p:nvPr/>
        </p:nvSpPr>
        <p:spPr>
          <a:xfrm>
            <a:off x="8691406" y="3994827"/>
            <a:ext cx="300436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i="1" dirty="0">
                <a:latin typeface="Helvetica Neue" charset="0"/>
                <a:ea typeface="Helvetica Neue" charset="0"/>
                <a:cs typeface="Helvetica Neue" charset="0"/>
              </a:rPr>
              <a:t>Neuron “fires” if weighted sum of input </a:t>
            </a:r>
            <a:r>
              <a:rPr lang="en-US" sz="3200" i="1">
                <a:latin typeface="Helvetica Neue" charset="0"/>
                <a:ea typeface="Helvetica Neue" charset="0"/>
                <a:cs typeface="Helvetica Neue" charset="0"/>
              </a:rPr>
              <a:t>is greater </a:t>
            </a:r>
            <a:r>
              <a:rPr lang="en-US" sz="3200" i="1" dirty="0">
                <a:latin typeface="Helvetica Neue" charset="0"/>
                <a:ea typeface="Helvetica Neue" charset="0"/>
                <a:cs typeface="Helvetica Neue" charset="0"/>
              </a:rPr>
              <a:t>than zero.</a:t>
            </a:r>
            <a:endParaRPr lang="en-US" i="1" dirty="0"/>
          </a:p>
        </p:txBody>
      </p:sp>
      <p:sp>
        <p:nvSpPr>
          <p:cNvPr id="123" name="TextBox 122"/>
          <p:cNvSpPr txBox="1"/>
          <p:nvPr/>
        </p:nvSpPr>
        <p:spPr>
          <a:xfrm>
            <a:off x="4419555" y="4090921"/>
            <a:ext cx="18694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“perceptron”</a:t>
            </a:r>
            <a:endParaRPr lang="en-US" sz="2400" dirty="0"/>
          </a:p>
        </p:txBody>
      </p:sp>
      <p:sp>
        <p:nvSpPr>
          <p:cNvPr id="124" name="TextBox 123"/>
          <p:cNvSpPr txBox="1"/>
          <p:nvPr/>
        </p:nvSpPr>
        <p:spPr>
          <a:xfrm>
            <a:off x="3245463" y="6152618"/>
            <a:ext cx="19446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Bias= w</a:t>
            </a:r>
            <a:r>
              <a:rPr lang="en-US" sz="2800" baseline="-25000" dirty="0">
                <a:latin typeface="Helvetica Neue" charset="0"/>
                <a:ea typeface="Helvetica Neue" charset="0"/>
                <a:cs typeface="Helvetica Neue" charset="0"/>
              </a:rPr>
              <a:t>0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 x</a:t>
            </a:r>
            <a:endParaRPr lang="en-US" sz="2800" baseline="-250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cxnSp>
        <p:nvCxnSpPr>
          <p:cNvPr id="126" name="Elbow Connector 125"/>
          <p:cNvCxnSpPr>
            <a:stCxn id="124" idx="3"/>
            <a:endCxn id="57" idx="4"/>
          </p:cNvCxnSpPr>
          <p:nvPr/>
        </p:nvCxnSpPr>
        <p:spPr>
          <a:xfrm flipV="1">
            <a:off x="5190100" y="5858500"/>
            <a:ext cx="413778" cy="555728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313106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Right Arrow 94"/>
          <p:cNvSpPr/>
          <p:nvPr/>
        </p:nvSpPr>
        <p:spPr>
          <a:xfrm>
            <a:off x="7893911" y="5010835"/>
            <a:ext cx="284480" cy="567648"/>
          </a:xfrm>
          <a:prstGeom prst="right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1046" y="0"/>
            <a:ext cx="11463867" cy="1325563"/>
          </a:xfrm>
        </p:spPr>
        <p:txBody>
          <a:bodyPr>
            <a:normAutofit/>
          </a:bodyPr>
          <a:lstStyle/>
          <a:p>
            <a:r>
              <a:rPr lang="en-US" sz="4000" dirty="0"/>
              <a:t>Logistic Regression: Strengths and Limitations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9420" y="1251568"/>
            <a:ext cx="11586210" cy="4652964"/>
          </a:xfrm>
        </p:spPr>
        <p:txBody>
          <a:bodyPr>
            <a:normAutofit/>
          </a:bodyPr>
          <a:lstStyle/>
          <a:p>
            <a:r>
              <a:rPr lang="en-US" sz="2400" dirty="0"/>
              <a:t>Widely used machine learning technique</a:t>
            </a:r>
          </a:p>
          <a:p>
            <a:pPr lvl="1"/>
            <a:r>
              <a:rPr lang="en-US" sz="2000" dirty="0"/>
              <a:t>convex </a:t>
            </a:r>
            <a:r>
              <a:rPr lang="en-US" sz="2000" dirty="0">
                <a:sym typeface="Wingdings"/>
              </a:rPr>
              <a:t> efficient to learn</a:t>
            </a:r>
          </a:p>
          <a:p>
            <a:pPr lvl="1"/>
            <a:r>
              <a:rPr lang="en-US" sz="2000" dirty="0">
                <a:sym typeface="Wingdings"/>
              </a:rPr>
              <a:t>easy to interpret model weights</a:t>
            </a:r>
          </a:p>
          <a:p>
            <a:pPr lvl="1"/>
            <a:r>
              <a:rPr lang="en-US" sz="2000" dirty="0">
                <a:sym typeface="Wingdings"/>
              </a:rPr>
              <a:t>works well given good features</a:t>
            </a:r>
          </a:p>
          <a:p>
            <a:r>
              <a:rPr lang="en-US" sz="2400" dirty="0">
                <a:sym typeface="Wingdings"/>
              </a:rPr>
              <a:t>Limitations:</a:t>
            </a:r>
          </a:p>
          <a:p>
            <a:pPr lvl="1"/>
            <a:r>
              <a:rPr lang="en-US" sz="2000" dirty="0">
                <a:sym typeface="Wingdings"/>
              </a:rPr>
              <a:t>Restricted to linear relationships  sensitive to choice of features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7831390" y="1325563"/>
            <a:ext cx="4194240" cy="1691818"/>
            <a:chOff x="7258985" y="2303319"/>
            <a:chExt cx="4194240" cy="1691818"/>
          </a:xfrm>
        </p:grpSpPr>
        <p:grpSp>
          <p:nvGrpSpPr>
            <p:cNvPr id="4" name="Group 3"/>
            <p:cNvGrpSpPr/>
            <p:nvPr/>
          </p:nvGrpSpPr>
          <p:grpSpPr>
            <a:xfrm>
              <a:off x="7258985" y="2303319"/>
              <a:ext cx="3038195" cy="1691818"/>
              <a:chOff x="3186627" y="2768600"/>
              <a:chExt cx="2768600" cy="1541694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 rotWithShape="1"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187701" y="2768600"/>
                <a:ext cx="2767525" cy="667512"/>
              </a:xfrm>
              <a:prstGeom prst="rect">
                <a:avLst/>
              </a:prstGeom>
            </p:spPr>
          </p:pic>
          <p:pic>
            <p:nvPicPr>
              <p:cNvPr id="6" name="Picture 5"/>
              <p:cNvPicPr>
                <a:picLocks noChangeAspect="1"/>
              </p:cNvPicPr>
              <p:nvPr/>
            </p:nvPicPr>
            <p:blipFill rotWithShape="1"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186627" y="3642782"/>
                <a:ext cx="2768600" cy="667512"/>
              </a:xfrm>
              <a:prstGeom prst="rect">
                <a:avLst/>
              </a:prstGeom>
            </p:spPr>
          </p:pic>
        </p:grpSp>
        <p:sp>
          <p:nvSpPr>
            <p:cNvPr id="7" name="TextBox 6"/>
            <p:cNvSpPr txBox="1"/>
            <p:nvPr/>
          </p:nvSpPr>
          <p:spPr>
            <a:xfrm>
              <a:off x="10479882" y="2484909"/>
              <a:ext cx="97334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/>
                <a:t>y = 0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479882" y="3445817"/>
              <a:ext cx="97334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y = 1</a:t>
              </a:r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751840" y="4261888"/>
            <a:ext cx="2502680" cy="2178833"/>
            <a:chOff x="715475" y="4135206"/>
            <a:chExt cx="2502680" cy="2178833"/>
          </a:xfrm>
        </p:grpSpPr>
        <p:pic>
          <p:nvPicPr>
            <p:cNvPr id="50" name="Picture 4" descr="https://encrypted-tbn1.gstatic.com/images?q=tbn:ANd9GcQ-1rHkamhDd8jaylUzd9ZLACpZeFJeUbYXt8ulOFnLR3-GhW0v"/>
            <p:cNvPicPr>
              <a:picLocks noChangeAspect="1" noChangeArrowheads="1"/>
            </p:cNvPicPr>
            <p:nvPr/>
          </p:nvPicPr>
          <p:blipFill>
            <a:blip r:embed="rId4" cstate="screen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5475" y="4135206"/>
              <a:ext cx="2502680" cy="217883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</p:pic>
        <p:sp>
          <p:nvSpPr>
            <p:cNvPr id="52" name="Rectangle 51"/>
            <p:cNvSpPr/>
            <p:nvPr/>
          </p:nvSpPr>
          <p:spPr>
            <a:xfrm>
              <a:off x="1033574" y="5263974"/>
              <a:ext cx="373138" cy="357920"/>
            </a:xfrm>
            <a:prstGeom prst="rect">
              <a:avLst/>
            </a:prstGeom>
            <a:ln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53" name="Rectangle 52"/>
            <p:cNvSpPr/>
            <p:nvPr/>
          </p:nvSpPr>
          <p:spPr>
            <a:xfrm>
              <a:off x="2251478" y="4338406"/>
              <a:ext cx="373138" cy="357920"/>
            </a:xfrm>
            <a:prstGeom prst="rect">
              <a:avLst/>
            </a:prstGeom>
            <a:ln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</p:grpSp>
      <p:sp>
        <p:nvSpPr>
          <p:cNvPr id="65" name="Right Arrow 64"/>
          <p:cNvSpPr/>
          <p:nvPr/>
        </p:nvSpPr>
        <p:spPr>
          <a:xfrm>
            <a:off x="3454400" y="5005888"/>
            <a:ext cx="284480" cy="567648"/>
          </a:xfrm>
          <a:prstGeom prst="right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4" name="Group 73"/>
          <p:cNvGrpSpPr/>
          <p:nvPr/>
        </p:nvGrpSpPr>
        <p:grpSpPr>
          <a:xfrm>
            <a:off x="3938760" y="4258379"/>
            <a:ext cx="4142672" cy="2557903"/>
            <a:chOff x="3917286" y="4154570"/>
            <a:chExt cx="4142672" cy="2557903"/>
          </a:xfrm>
        </p:grpSpPr>
        <p:pic>
          <p:nvPicPr>
            <p:cNvPr id="72" name="Picture 71"/>
            <p:cNvPicPr>
              <a:picLocks noChangeAspect="1"/>
            </p:cNvPicPr>
            <p:nvPr/>
          </p:nvPicPr>
          <p:blipFill rotWithShape="1">
            <a:blip r:embed="rId6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t="14257" r="16402"/>
            <a:stretch/>
          </p:blipFill>
          <p:spPr>
            <a:xfrm>
              <a:off x="4691332" y="5000485"/>
              <a:ext cx="1068584" cy="1356445"/>
            </a:xfrm>
            <a:prstGeom prst="rect">
              <a:avLst/>
            </a:prstGeom>
          </p:spPr>
        </p:pic>
        <p:grpSp>
          <p:nvGrpSpPr>
            <p:cNvPr id="64" name="Group 63"/>
            <p:cNvGrpSpPr/>
            <p:nvPr/>
          </p:nvGrpSpPr>
          <p:grpSpPr>
            <a:xfrm>
              <a:off x="3917286" y="4159973"/>
              <a:ext cx="3589036" cy="2552500"/>
              <a:chOff x="3978246" y="4236491"/>
              <a:chExt cx="3589036" cy="2552500"/>
            </a:xfrm>
          </p:grpSpPr>
          <p:cxnSp>
            <p:nvCxnSpPr>
              <p:cNvPr id="55" name="Straight Arrow Connector 54"/>
              <p:cNvCxnSpPr/>
              <p:nvPr/>
            </p:nvCxnSpPr>
            <p:spPr>
              <a:xfrm>
                <a:off x="4511663" y="6237610"/>
                <a:ext cx="3055619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Arrow Connector 56"/>
              <p:cNvCxnSpPr/>
              <p:nvPr/>
            </p:nvCxnSpPr>
            <p:spPr>
              <a:xfrm flipV="1">
                <a:off x="4624692" y="4236491"/>
                <a:ext cx="0" cy="2178834"/>
              </a:xfrm>
              <a:prstGeom prst="straightConnector1">
                <a:avLst/>
              </a:prstGeom>
              <a:ln w="381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TextBox 61"/>
              <p:cNvSpPr txBox="1"/>
              <p:nvPr/>
            </p:nvSpPr>
            <p:spPr>
              <a:xfrm rot="16200000">
                <a:off x="3566755" y="4851182"/>
                <a:ext cx="140775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>
                    <a:solidFill>
                      <a:schemeClr val="accent2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Pixel 2</a:t>
                </a:r>
              </a:p>
            </p:txBody>
          </p:sp>
          <p:sp>
            <p:nvSpPr>
              <p:cNvPr id="63" name="TextBox 62"/>
              <p:cNvSpPr txBox="1"/>
              <p:nvPr/>
            </p:nvSpPr>
            <p:spPr>
              <a:xfrm>
                <a:off x="5160823" y="6204216"/>
                <a:ext cx="140775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>
                    <a:solidFill>
                      <a:schemeClr val="accent5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Pixel 1</a:t>
                </a:r>
              </a:p>
            </p:txBody>
          </p:sp>
        </p:grpSp>
        <p:pic>
          <p:nvPicPr>
            <p:cNvPr id="70" name="Picture 4" descr="https://encrypted-tbn1.gstatic.com/images?q=tbn:ANd9GcQ-1rHkamhDd8jaylUzd9ZLACpZeFJeUbYXt8ulOFnLR3-GhW0v"/>
            <p:cNvPicPr>
              <a:picLocks noChangeAspect="1" noChangeArrowheads="1"/>
            </p:cNvPicPr>
            <p:nvPr/>
          </p:nvPicPr>
          <p:blipFill>
            <a:blip r:embed="rId4" cstate="screen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41934" y="4154570"/>
              <a:ext cx="971646" cy="8459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" name="Picture 72"/>
            <p:cNvPicPr>
              <a:picLocks noChangeAspect="1"/>
            </p:cNvPicPr>
            <p:nvPr/>
          </p:nvPicPr>
          <p:blipFill>
            <a:blip r:embed="rId8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205495" y="5067051"/>
              <a:ext cx="1854463" cy="1467344"/>
            </a:xfrm>
            <a:prstGeom prst="rect">
              <a:avLst/>
            </a:prstGeom>
          </p:spPr>
        </p:pic>
      </p:grpSp>
      <p:cxnSp>
        <p:nvCxnSpPr>
          <p:cNvPr id="76" name="Straight Connector 75"/>
          <p:cNvCxnSpPr/>
          <p:nvPr/>
        </p:nvCxnSpPr>
        <p:spPr>
          <a:xfrm>
            <a:off x="10121723" y="4186665"/>
            <a:ext cx="1693775" cy="1470103"/>
          </a:xfrm>
          <a:prstGeom prst="line">
            <a:avLst/>
          </a:prstGeom>
          <a:ln w="76200">
            <a:prstDash val="sysDot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pSp>
        <p:nvGrpSpPr>
          <p:cNvPr id="94" name="Group 93"/>
          <p:cNvGrpSpPr/>
          <p:nvPr/>
        </p:nvGrpSpPr>
        <p:grpSpPr>
          <a:xfrm>
            <a:off x="8333808" y="4186665"/>
            <a:ext cx="3589036" cy="2629617"/>
            <a:chOff x="8049328" y="4186665"/>
            <a:chExt cx="3589036" cy="2629617"/>
          </a:xfrm>
        </p:grpSpPr>
        <p:grpSp>
          <p:nvGrpSpPr>
            <p:cNvPr id="82" name="Group 81"/>
            <p:cNvGrpSpPr/>
            <p:nvPr/>
          </p:nvGrpSpPr>
          <p:grpSpPr>
            <a:xfrm>
              <a:off x="8049328" y="4263782"/>
              <a:ext cx="3589036" cy="2552500"/>
              <a:chOff x="3978246" y="4236491"/>
              <a:chExt cx="3589036" cy="2552500"/>
            </a:xfrm>
          </p:grpSpPr>
          <p:cxnSp>
            <p:nvCxnSpPr>
              <p:cNvPr id="86" name="Straight Arrow Connector 85"/>
              <p:cNvCxnSpPr/>
              <p:nvPr/>
            </p:nvCxnSpPr>
            <p:spPr>
              <a:xfrm>
                <a:off x="4511663" y="6237610"/>
                <a:ext cx="3055619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Arrow Connector 86"/>
              <p:cNvCxnSpPr/>
              <p:nvPr/>
            </p:nvCxnSpPr>
            <p:spPr>
              <a:xfrm flipV="1">
                <a:off x="4624692" y="4236491"/>
                <a:ext cx="0" cy="2178834"/>
              </a:xfrm>
              <a:prstGeom prst="straightConnector1">
                <a:avLst/>
              </a:prstGeom>
              <a:ln w="381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8" name="TextBox 87"/>
              <p:cNvSpPr txBox="1"/>
              <p:nvPr/>
            </p:nvSpPr>
            <p:spPr>
              <a:xfrm rot="16200000">
                <a:off x="3566755" y="4851182"/>
                <a:ext cx="140775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>
                    <a:solidFill>
                      <a:schemeClr val="accent2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Pixel 2</a:t>
                </a:r>
              </a:p>
            </p:txBody>
          </p:sp>
          <p:sp>
            <p:nvSpPr>
              <p:cNvPr id="89" name="TextBox 88"/>
              <p:cNvSpPr txBox="1"/>
              <p:nvPr/>
            </p:nvSpPr>
            <p:spPr>
              <a:xfrm>
                <a:off x="5160823" y="6204216"/>
                <a:ext cx="140775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>
                    <a:solidFill>
                      <a:schemeClr val="accent5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Pixel 1</a:t>
                </a:r>
              </a:p>
            </p:txBody>
          </p:sp>
        </p:grpSp>
        <p:sp>
          <p:nvSpPr>
            <p:cNvPr id="90" name="TextBox 89"/>
            <p:cNvSpPr txBox="1"/>
            <p:nvPr/>
          </p:nvSpPr>
          <p:spPr>
            <a:xfrm>
              <a:off x="10553432" y="4236447"/>
              <a:ext cx="498855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dirty="0"/>
                <a:t>1</a:t>
              </a:r>
              <a:endParaRPr lang="en-US" sz="5400" dirty="0"/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9239898" y="5242480"/>
              <a:ext cx="498855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dirty="0"/>
                <a:t>1</a:t>
              </a:r>
              <a:endParaRPr lang="en-US" sz="5400" dirty="0"/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9338388" y="4186665"/>
              <a:ext cx="498855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/>
                <a:t>0</a:t>
              </a:r>
              <a:endParaRPr lang="en-US" sz="5400" dirty="0"/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10581703" y="5392592"/>
              <a:ext cx="498855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dirty="0"/>
                <a:t>0</a:t>
              </a:r>
              <a:endParaRPr lang="en-US" sz="5400" dirty="0"/>
            </a:p>
          </p:txBody>
        </p:sp>
      </p:grpSp>
      <p:pic>
        <p:nvPicPr>
          <p:cNvPr id="100" name="Picture 99"/>
          <p:cNvPicPr>
            <a:picLocks noChangeAspect="1"/>
          </p:cNvPicPr>
          <p:nvPr/>
        </p:nvPicPr>
        <p:blipFill>
          <a:blip r:embed="rId10" cstate="screen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79603" y="3962401"/>
            <a:ext cx="896433" cy="1069674"/>
          </a:xfrm>
          <a:prstGeom prst="rect">
            <a:avLst/>
          </a:prstGeom>
        </p:spPr>
      </p:pic>
      <p:grpSp>
        <p:nvGrpSpPr>
          <p:cNvPr id="103" name="Group 102"/>
          <p:cNvGrpSpPr/>
          <p:nvPr/>
        </p:nvGrpSpPr>
        <p:grpSpPr>
          <a:xfrm>
            <a:off x="8918583" y="1638677"/>
            <a:ext cx="117696" cy="1101446"/>
            <a:chOff x="8918583" y="1638677"/>
            <a:chExt cx="117696" cy="1101446"/>
          </a:xfrm>
        </p:grpSpPr>
        <p:sp>
          <p:nvSpPr>
            <p:cNvPr id="101" name="Rectangle 100"/>
            <p:cNvSpPr/>
            <p:nvPr/>
          </p:nvSpPr>
          <p:spPr>
            <a:xfrm>
              <a:off x="8918584" y="1638677"/>
              <a:ext cx="117695" cy="117695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Rectangle 101"/>
            <p:cNvSpPr/>
            <p:nvPr/>
          </p:nvSpPr>
          <p:spPr>
            <a:xfrm>
              <a:off x="8918583" y="2622428"/>
              <a:ext cx="117695" cy="117695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35015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" grpId="0" animBg="1"/>
      <p:bldP spid="65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Right Arrow 94"/>
          <p:cNvSpPr/>
          <p:nvPr/>
        </p:nvSpPr>
        <p:spPr>
          <a:xfrm>
            <a:off x="7893911" y="2281931"/>
            <a:ext cx="284480" cy="567648"/>
          </a:xfrm>
          <a:prstGeom prst="right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1046" y="0"/>
            <a:ext cx="11463867" cy="1325563"/>
          </a:xfrm>
        </p:spPr>
        <p:txBody>
          <a:bodyPr>
            <a:normAutofit/>
          </a:bodyPr>
          <a:lstStyle/>
          <a:p>
            <a:r>
              <a:rPr lang="en-US" sz="4000" dirty="0"/>
              <a:t>Feature Engineering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2479" y="4163501"/>
            <a:ext cx="10541000" cy="715048"/>
          </a:xfrm>
        </p:spPr>
        <p:txBody>
          <a:bodyPr>
            <a:normAutofit/>
          </a:bodyPr>
          <a:lstStyle/>
          <a:p>
            <a:r>
              <a:rPr lang="en-US" dirty="0"/>
              <a:t>Rather than use raw </a:t>
            </a:r>
            <a:r>
              <a:rPr lang="en-US" b="1" dirty="0"/>
              <a:t>pixels build/train feature functions</a:t>
            </a:r>
            <a:r>
              <a:rPr lang="en-US" dirty="0"/>
              <a:t>:</a:t>
            </a:r>
          </a:p>
        </p:txBody>
      </p:sp>
      <p:grpSp>
        <p:nvGrpSpPr>
          <p:cNvPr id="49" name="Group 48"/>
          <p:cNvGrpSpPr/>
          <p:nvPr/>
        </p:nvGrpSpPr>
        <p:grpSpPr>
          <a:xfrm>
            <a:off x="751840" y="1532984"/>
            <a:ext cx="2502680" cy="2178833"/>
            <a:chOff x="715475" y="4135206"/>
            <a:chExt cx="2502680" cy="2178833"/>
          </a:xfrm>
        </p:grpSpPr>
        <p:pic>
          <p:nvPicPr>
            <p:cNvPr id="50" name="Picture 4" descr="https://encrypted-tbn1.gstatic.com/images?q=tbn:ANd9GcQ-1rHkamhDd8jaylUzd9ZLACpZeFJeUbYXt8ulOFnLR3-GhW0v"/>
            <p:cNvPicPr>
              <a:picLocks noChangeAspect="1" noChangeArrowheads="1"/>
            </p:cNvPicPr>
            <p:nvPr/>
          </p:nvPicPr>
          <p:blipFill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5475" y="4135206"/>
              <a:ext cx="2502680" cy="217883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</p:pic>
        <p:sp>
          <p:nvSpPr>
            <p:cNvPr id="52" name="Rectangle 51"/>
            <p:cNvSpPr/>
            <p:nvPr/>
          </p:nvSpPr>
          <p:spPr>
            <a:xfrm>
              <a:off x="1033574" y="5263974"/>
              <a:ext cx="373138" cy="357920"/>
            </a:xfrm>
            <a:prstGeom prst="rect">
              <a:avLst/>
            </a:prstGeom>
            <a:ln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53" name="Rectangle 52"/>
            <p:cNvSpPr/>
            <p:nvPr/>
          </p:nvSpPr>
          <p:spPr>
            <a:xfrm>
              <a:off x="2251478" y="4338406"/>
              <a:ext cx="373138" cy="357920"/>
            </a:xfrm>
            <a:prstGeom prst="rect">
              <a:avLst/>
            </a:prstGeom>
            <a:ln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</p:grpSp>
      <p:sp>
        <p:nvSpPr>
          <p:cNvPr id="65" name="Right Arrow 64"/>
          <p:cNvSpPr/>
          <p:nvPr/>
        </p:nvSpPr>
        <p:spPr>
          <a:xfrm>
            <a:off x="3454400" y="2276984"/>
            <a:ext cx="284480" cy="567648"/>
          </a:xfrm>
          <a:prstGeom prst="right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4" name="Group 73"/>
          <p:cNvGrpSpPr/>
          <p:nvPr/>
        </p:nvGrpSpPr>
        <p:grpSpPr>
          <a:xfrm>
            <a:off x="3938760" y="1529475"/>
            <a:ext cx="4142672" cy="2557903"/>
            <a:chOff x="3917286" y="4154570"/>
            <a:chExt cx="4142672" cy="2557903"/>
          </a:xfrm>
        </p:grpSpPr>
        <p:pic>
          <p:nvPicPr>
            <p:cNvPr id="72" name="Picture 71"/>
            <p:cNvPicPr>
              <a:picLocks noChangeAspect="1"/>
            </p:cNvPicPr>
            <p:nvPr/>
          </p:nvPicPr>
          <p:blipFill rotWithShape="1">
            <a:blip r:embed="rId4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t="14257" r="16402"/>
            <a:stretch/>
          </p:blipFill>
          <p:spPr>
            <a:xfrm>
              <a:off x="4691332" y="5000485"/>
              <a:ext cx="1068584" cy="1356445"/>
            </a:xfrm>
            <a:prstGeom prst="rect">
              <a:avLst/>
            </a:prstGeom>
          </p:spPr>
        </p:pic>
        <p:grpSp>
          <p:nvGrpSpPr>
            <p:cNvPr id="64" name="Group 63"/>
            <p:cNvGrpSpPr/>
            <p:nvPr/>
          </p:nvGrpSpPr>
          <p:grpSpPr>
            <a:xfrm>
              <a:off x="3917286" y="4159973"/>
              <a:ext cx="3589036" cy="2552500"/>
              <a:chOff x="3978246" y="4236491"/>
              <a:chExt cx="3589036" cy="2552500"/>
            </a:xfrm>
          </p:grpSpPr>
          <p:cxnSp>
            <p:nvCxnSpPr>
              <p:cNvPr id="55" name="Straight Arrow Connector 54"/>
              <p:cNvCxnSpPr/>
              <p:nvPr/>
            </p:nvCxnSpPr>
            <p:spPr>
              <a:xfrm>
                <a:off x="4511663" y="6237610"/>
                <a:ext cx="3055619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Arrow Connector 56"/>
              <p:cNvCxnSpPr/>
              <p:nvPr/>
            </p:nvCxnSpPr>
            <p:spPr>
              <a:xfrm flipV="1">
                <a:off x="4624692" y="4236491"/>
                <a:ext cx="0" cy="2178834"/>
              </a:xfrm>
              <a:prstGeom prst="straightConnector1">
                <a:avLst/>
              </a:prstGeom>
              <a:ln w="381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TextBox 61"/>
              <p:cNvSpPr txBox="1"/>
              <p:nvPr/>
            </p:nvSpPr>
            <p:spPr>
              <a:xfrm rot="16200000">
                <a:off x="3566755" y="4851182"/>
                <a:ext cx="140775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>
                    <a:solidFill>
                      <a:schemeClr val="accent2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Pixel 2</a:t>
                </a:r>
              </a:p>
            </p:txBody>
          </p:sp>
          <p:sp>
            <p:nvSpPr>
              <p:cNvPr id="63" name="TextBox 62"/>
              <p:cNvSpPr txBox="1"/>
              <p:nvPr/>
            </p:nvSpPr>
            <p:spPr>
              <a:xfrm>
                <a:off x="5160823" y="6204216"/>
                <a:ext cx="140775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>
                    <a:solidFill>
                      <a:schemeClr val="accent5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Pixel 1</a:t>
                </a:r>
              </a:p>
            </p:txBody>
          </p:sp>
        </p:grpSp>
        <p:pic>
          <p:nvPicPr>
            <p:cNvPr id="70" name="Picture 4" descr="https://encrypted-tbn1.gstatic.com/images?q=tbn:ANd9GcQ-1rHkamhDd8jaylUzd9ZLACpZeFJeUbYXt8ulOFnLR3-GhW0v"/>
            <p:cNvPicPr>
              <a:picLocks noChangeAspect="1" noChangeArrowheads="1"/>
            </p:cNvPicPr>
            <p:nvPr/>
          </p:nvPicPr>
          <p:blipFill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41934" y="4154570"/>
              <a:ext cx="971646" cy="8459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" name="Picture 72"/>
            <p:cNvPicPr>
              <a:picLocks noChangeAspect="1"/>
            </p:cNvPicPr>
            <p:nvPr/>
          </p:nvPicPr>
          <p:blipFill>
            <a:blip r:embed="rId6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205495" y="5067051"/>
              <a:ext cx="1854463" cy="1467344"/>
            </a:xfrm>
            <a:prstGeom prst="rect">
              <a:avLst/>
            </a:prstGeom>
          </p:spPr>
        </p:pic>
      </p:grpSp>
      <p:cxnSp>
        <p:nvCxnSpPr>
          <p:cNvPr id="76" name="Straight Connector 75"/>
          <p:cNvCxnSpPr/>
          <p:nvPr/>
        </p:nvCxnSpPr>
        <p:spPr>
          <a:xfrm>
            <a:off x="10121723" y="1457761"/>
            <a:ext cx="1693775" cy="1470103"/>
          </a:xfrm>
          <a:prstGeom prst="line">
            <a:avLst/>
          </a:prstGeom>
          <a:ln w="76200">
            <a:prstDash val="sysDot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pSp>
        <p:nvGrpSpPr>
          <p:cNvPr id="94" name="Group 93"/>
          <p:cNvGrpSpPr/>
          <p:nvPr/>
        </p:nvGrpSpPr>
        <p:grpSpPr>
          <a:xfrm>
            <a:off x="8333808" y="1457761"/>
            <a:ext cx="3589036" cy="2629617"/>
            <a:chOff x="8049328" y="4186665"/>
            <a:chExt cx="3589036" cy="2629617"/>
          </a:xfrm>
        </p:grpSpPr>
        <p:grpSp>
          <p:nvGrpSpPr>
            <p:cNvPr id="82" name="Group 81"/>
            <p:cNvGrpSpPr/>
            <p:nvPr/>
          </p:nvGrpSpPr>
          <p:grpSpPr>
            <a:xfrm>
              <a:off x="8049328" y="4263782"/>
              <a:ext cx="3589036" cy="2552500"/>
              <a:chOff x="3978246" y="4236491"/>
              <a:chExt cx="3589036" cy="2552500"/>
            </a:xfrm>
          </p:grpSpPr>
          <p:cxnSp>
            <p:nvCxnSpPr>
              <p:cNvPr id="86" name="Straight Arrow Connector 85"/>
              <p:cNvCxnSpPr/>
              <p:nvPr/>
            </p:nvCxnSpPr>
            <p:spPr>
              <a:xfrm>
                <a:off x="4511663" y="6237610"/>
                <a:ext cx="3055619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Arrow Connector 86"/>
              <p:cNvCxnSpPr/>
              <p:nvPr/>
            </p:nvCxnSpPr>
            <p:spPr>
              <a:xfrm flipV="1">
                <a:off x="4624692" y="4236491"/>
                <a:ext cx="0" cy="2178834"/>
              </a:xfrm>
              <a:prstGeom prst="straightConnector1">
                <a:avLst/>
              </a:prstGeom>
              <a:ln w="381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8" name="TextBox 87"/>
              <p:cNvSpPr txBox="1"/>
              <p:nvPr/>
            </p:nvSpPr>
            <p:spPr>
              <a:xfrm rot="16200000">
                <a:off x="3566755" y="4851182"/>
                <a:ext cx="140775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>
                    <a:solidFill>
                      <a:schemeClr val="accent2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Pixel 2</a:t>
                </a:r>
              </a:p>
            </p:txBody>
          </p:sp>
          <p:sp>
            <p:nvSpPr>
              <p:cNvPr id="89" name="TextBox 88"/>
              <p:cNvSpPr txBox="1"/>
              <p:nvPr/>
            </p:nvSpPr>
            <p:spPr>
              <a:xfrm>
                <a:off x="5160823" y="6204216"/>
                <a:ext cx="140775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>
                    <a:solidFill>
                      <a:schemeClr val="accent5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Pixel 1</a:t>
                </a:r>
              </a:p>
            </p:txBody>
          </p:sp>
        </p:grpSp>
        <p:sp>
          <p:nvSpPr>
            <p:cNvPr id="90" name="TextBox 89"/>
            <p:cNvSpPr txBox="1"/>
            <p:nvPr/>
          </p:nvSpPr>
          <p:spPr>
            <a:xfrm>
              <a:off x="10553432" y="4236447"/>
              <a:ext cx="498855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dirty="0"/>
                <a:t>1</a:t>
              </a:r>
              <a:endParaRPr lang="en-US" sz="5400" dirty="0"/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9239898" y="5242480"/>
              <a:ext cx="498855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dirty="0"/>
                <a:t>1</a:t>
              </a:r>
              <a:endParaRPr lang="en-US" sz="5400" dirty="0"/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9338388" y="4186665"/>
              <a:ext cx="498855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/>
                <a:t>0</a:t>
              </a:r>
              <a:endParaRPr lang="en-US" sz="5400" dirty="0"/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10581703" y="5392592"/>
              <a:ext cx="498855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dirty="0"/>
                <a:t>0</a:t>
              </a:r>
              <a:endParaRPr lang="en-US" sz="5400" dirty="0"/>
            </a:p>
          </p:txBody>
        </p:sp>
      </p:grpSp>
      <p:pic>
        <p:nvPicPr>
          <p:cNvPr id="100" name="Picture 99"/>
          <p:cNvPicPr>
            <a:picLocks noChangeAspect="1"/>
          </p:cNvPicPr>
          <p:nvPr/>
        </p:nvPicPr>
        <p:blipFill>
          <a:blip r:embed="rId8" cstate="screen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79603" y="1233497"/>
            <a:ext cx="896433" cy="1069674"/>
          </a:xfrm>
          <a:prstGeom prst="rect">
            <a:avLst/>
          </a:prstGeom>
        </p:spPr>
      </p:pic>
      <p:grpSp>
        <p:nvGrpSpPr>
          <p:cNvPr id="21" name="Group 20"/>
          <p:cNvGrpSpPr/>
          <p:nvPr/>
        </p:nvGrpSpPr>
        <p:grpSpPr>
          <a:xfrm>
            <a:off x="517259" y="4689294"/>
            <a:ext cx="5641851" cy="1922205"/>
            <a:chOff x="517259" y="4689294"/>
            <a:chExt cx="5641851" cy="1922205"/>
          </a:xfrm>
        </p:grpSpPr>
        <p:pic>
          <p:nvPicPr>
            <p:cNvPr id="39" name="Picture 38"/>
            <p:cNvPicPr>
              <a:picLocks noChangeAspect="1"/>
            </p:cNvPicPr>
            <p:nvPr/>
          </p:nvPicPr>
          <p:blipFill rotWithShape="1">
            <a:blip r:embed="rId4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t="14257" r="16402"/>
            <a:stretch/>
          </p:blipFill>
          <p:spPr>
            <a:xfrm>
              <a:off x="966749" y="4689294"/>
              <a:ext cx="1514280" cy="1922205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17259" y="5496329"/>
              <a:ext cx="357581" cy="476774"/>
            </a:xfrm>
            <a:prstGeom prst="rect">
              <a:avLst/>
            </a:prstGeom>
          </p:spPr>
        </p:pic>
        <p:sp>
          <p:nvSpPr>
            <p:cNvPr id="12" name="Double Bracket 11"/>
            <p:cNvSpPr/>
            <p:nvPr/>
          </p:nvSpPr>
          <p:spPr>
            <a:xfrm>
              <a:off x="966749" y="4860182"/>
              <a:ext cx="1774598" cy="1751317"/>
            </a:xfrm>
            <a:prstGeom prst="bracketPair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943489" y="5278166"/>
              <a:ext cx="64545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400" dirty="0"/>
                <a:t>=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186867" y="5009249"/>
              <a:ext cx="476581" cy="487080"/>
            </a:xfrm>
            <a:prstGeom prst="rect">
              <a:avLst/>
            </a:prstGeom>
            <a:noFill/>
            <a:ln w="44450">
              <a:solidFill>
                <a:schemeClr val="accent5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1887698" y="5526810"/>
              <a:ext cx="355809" cy="384292"/>
            </a:xfrm>
            <a:prstGeom prst="rect">
              <a:avLst/>
            </a:prstGeom>
            <a:noFill/>
            <a:ln w="44450">
              <a:solidFill>
                <a:schemeClr val="accent2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515438" y="5407201"/>
              <a:ext cx="264367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(</a:t>
              </a:r>
              <a:r>
                <a:rPr lang="en-US" sz="3200" dirty="0">
                  <a:solidFill>
                    <a:schemeClr val="accent5"/>
                  </a:solidFill>
                </a:rPr>
                <a:t>Paws</a:t>
              </a:r>
              <a:r>
                <a:rPr lang="en-US" sz="3200" dirty="0"/>
                <a:t>, </a:t>
              </a:r>
              <a:r>
                <a:rPr lang="en-US" sz="3200" dirty="0">
                  <a:solidFill>
                    <a:schemeClr val="accent2"/>
                  </a:solidFill>
                </a:rPr>
                <a:t>Furry</a:t>
              </a:r>
              <a:r>
                <a:rPr lang="en-US" sz="3200" dirty="0"/>
                <a:t>)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6873617" y="4580162"/>
            <a:ext cx="3589035" cy="2265305"/>
            <a:chOff x="7554097" y="4580162"/>
            <a:chExt cx="3589035" cy="2265305"/>
          </a:xfrm>
        </p:grpSpPr>
        <p:cxnSp>
          <p:nvCxnSpPr>
            <p:cNvPr id="51" name="Straight Connector 50"/>
            <p:cNvCxnSpPr/>
            <p:nvPr/>
          </p:nvCxnSpPr>
          <p:spPr>
            <a:xfrm>
              <a:off x="8882476" y="4886285"/>
              <a:ext cx="1693775" cy="1470103"/>
            </a:xfrm>
            <a:prstGeom prst="line">
              <a:avLst/>
            </a:prstGeom>
            <a:ln w="76200">
              <a:prstDash val="sysDot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grpSp>
          <p:nvGrpSpPr>
            <p:cNvPr id="54" name="Group 53"/>
            <p:cNvGrpSpPr/>
            <p:nvPr/>
          </p:nvGrpSpPr>
          <p:grpSpPr>
            <a:xfrm>
              <a:off x="7554097" y="4580162"/>
              <a:ext cx="3589035" cy="2265305"/>
              <a:chOff x="8049329" y="4307926"/>
              <a:chExt cx="3589035" cy="2265305"/>
            </a:xfrm>
          </p:grpSpPr>
          <p:grpSp>
            <p:nvGrpSpPr>
              <p:cNvPr id="56" name="Group 55"/>
              <p:cNvGrpSpPr/>
              <p:nvPr/>
            </p:nvGrpSpPr>
            <p:grpSpPr>
              <a:xfrm>
                <a:off x="8049329" y="4622976"/>
                <a:ext cx="3589035" cy="1950255"/>
                <a:chOff x="3978247" y="4595685"/>
                <a:chExt cx="3589035" cy="1950255"/>
              </a:xfrm>
            </p:grpSpPr>
            <p:cxnSp>
              <p:nvCxnSpPr>
                <p:cNvPr id="66" name="Straight Arrow Connector 65"/>
                <p:cNvCxnSpPr/>
                <p:nvPr/>
              </p:nvCxnSpPr>
              <p:spPr>
                <a:xfrm>
                  <a:off x="4511663" y="5939900"/>
                  <a:ext cx="3055619" cy="0"/>
                </a:xfrm>
                <a:prstGeom prst="straightConnector1">
                  <a:avLst/>
                </a:prstGeom>
                <a:ln w="381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Straight Arrow Connector 66"/>
                <p:cNvCxnSpPr/>
                <p:nvPr/>
              </p:nvCxnSpPr>
              <p:spPr>
                <a:xfrm flipV="1">
                  <a:off x="4688487" y="4595685"/>
                  <a:ext cx="0" cy="1429275"/>
                </a:xfrm>
                <a:prstGeom prst="straightConnector1">
                  <a:avLst/>
                </a:prstGeom>
                <a:ln w="38100">
                  <a:solidFill>
                    <a:schemeClr val="accent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8" name="TextBox 67"/>
                <p:cNvSpPr txBox="1"/>
                <p:nvPr/>
              </p:nvSpPr>
              <p:spPr>
                <a:xfrm rot="16200000">
                  <a:off x="3707820" y="5085097"/>
                  <a:ext cx="1125629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200" dirty="0">
                      <a:solidFill>
                        <a:schemeClr val="accent2"/>
                      </a:solidFill>
                      <a:latin typeface="Helvetica Neue" charset="0"/>
                      <a:ea typeface="Helvetica Neue" charset="0"/>
                      <a:cs typeface="Helvetica Neue" charset="0"/>
                    </a:rPr>
                    <a:t>Furry</a:t>
                  </a:r>
                </a:p>
              </p:txBody>
            </p:sp>
            <p:sp>
              <p:nvSpPr>
                <p:cNvPr id="69" name="TextBox 68"/>
                <p:cNvSpPr txBox="1"/>
                <p:nvPr/>
              </p:nvSpPr>
              <p:spPr>
                <a:xfrm>
                  <a:off x="5300419" y="5961165"/>
                  <a:ext cx="1186543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200" dirty="0">
                      <a:solidFill>
                        <a:schemeClr val="accent5"/>
                      </a:solidFill>
                      <a:latin typeface="Helvetica Neue" charset="0"/>
                      <a:ea typeface="Helvetica Neue" charset="0"/>
                      <a:cs typeface="Helvetica Neue" charset="0"/>
                    </a:rPr>
                    <a:t>Paws</a:t>
                  </a:r>
                </a:p>
              </p:txBody>
            </p:sp>
          </p:grpSp>
          <p:sp>
            <p:nvSpPr>
              <p:cNvPr id="58" name="TextBox 57"/>
              <p:cNvSpPr txBox="1"/>
              <p:nvPr/>
            </p:nvSpPr>
            <p:spPr>
              <a:xfrm>
                <a:off x="10581703" y="4930188"/>
                <a:ext cx="498855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400" dirty="0"/>
                  <a:t>1</a:t>
                </a:r>
                <a:endParaRPr lang="en-US" sz="5400" dirty="0"/>
              </a:p>
            </p:txBody>
          </p:sp>
          <p:sp>
            <p:nvSpPr>
              <p:cNvPr id="59" name="TextBox 58"/>
              <p:cNvSpPr txBox="1"/>
              <p:nvPr/>
            </p:nvSpPr>
            <p:spPr>
              <a:xfrm>
                <a:off x="9964772" y="4307926"/>
                <a:ext cx="498855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400" dirty="0"/>
                  <a:t>1</a:t>
                </a:r>
                <a:endParaRPr lang="en-US" sz="5400" dirty="0"/>
              </a:p>
            </p:txBody>
          </p:sp>
          <p:sp>
            <p:nvSpPr>
              <p:cNvPr id="60" name="TextBox 59"/>
              <p:cNvSpPr txBox="1"/>
              <p:nvPr/>
            </p:nvSpPr>
            <p:spPr>
              <a:xfrm>
                <a:off x="8938888" y="5236040"/>
                <a:ext cx="498855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400"/>
                  <a:t>0</a:t>
                </a:r>
                <a:endParaRPr lang="en-US" sz="5400" dirty="0"/>
              </a:p>
            </p:txBody>
          </p:sp>
          <p:sp>
            <p:nvSpPr>
              <p:cNvPr id="61" name="TextBox 60"/>
              <p:cNvSpPr txBox="1"/>
              <p:nvPr/>
            </p:nvSpPr>
            <p:spPr>
              <a:xfrm>
                <a:off x="9619245" y="5138598"/>
                <a:ext cx="498855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400" dirty="0"/>
                  <a:t>0</a:t>
                </a:r>
                <a:endParaRPr lang="en-US" sz="5400" dirty="0"/>
              </a:p>
            </p:txBody>
          </p:sp>
        </p:grpSp>
      </p:grpSp>
      <p:sp>
        <p:nvSpPr>
          <p:cNvPr id="71" name="Right Arrow 70"/>
          <p:cNvSpPr/>
          <p:nvPr/>
        </p:nvSpPr>
        <p:spPr>
          <a:xfrm>
            <a:off x="6352093" y="5410834"/>
            <a:ext cx="284480" cy="567648"/>
          </a:xfrm>
          <a:prstGeom prst="right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693100" y="4720007"/>
            <a:ext cx="2089656" cy="590208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557481" y="877816"/>
            <a:ext cx="1317366" cy="573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5207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1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7740" y="285357"/>
            <a:ext cx="10515600" cy="1325563"/>
          </a:xfrm>
        </p:spPr>
        <p:txBody>
          <a:bodyPr/>
          <a:lstStyle/>
          <a:p>
            <a:r>
              <a:rPr lang="en-US" dirty="0"/>
              <a:t>Composition Linear Models and </a:t>
            </a:r>
            <a:br>
              <a:rPr lang="en-US" dirty="0"/>
            </a:br>
            <a:r>
              <a:rPr lang="en-US" dirty="0"/>
              <a:t>Nonlinearities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3605834" y="1910551"/>
            <a:ext cx="1822883" cy="4562985"/>
            <a:chOff x="4150299" y="1195615"/>
            <a:chExt cx="1822883" cy="4562985"/>
          </a:xfrm>
        </p:grpSpPr>
        <p:sp>
          <p:nvSpPr>
            <p:cNvPr id="96" name="Rounded Rectangle 95"/>
            <p:cNvSpPr/>
            <p:nvPr/>
          </p:nvSpPr>
          <p:spPr>
            <a:xfrm>
              <a:off x="4697331" y="2013984"/>
              <a:ext cx="857033" cy="2975175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00" name="Oval 99"/>
            <p:cNvSpPr/>
            <p:nvPr/>
          </p:nvSpPr>
          <p:spPr>
            <a:xfrm>
              <a:off x="4800227" y="2157091"/>
              <a:ext cx="615951" cy="615951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sz="3200" i="1" dirty="0">
                  <a:latin typeface="Helvetica Neue" charset="0"/>
                  <a:ea typeface="Helvetica Neue" charset="0"/>
                  <a:cs typeface="Helvetica Neue" charset="0"/>
                </a:rPr>
                <a:t>x</a:t>
              </a:r>
              <a:r>
                <a:rPr lang="en-US" sz="3200" i="1" baseline="-25000" dirty="0">
                  <a:latin typeface="Helvetica Neue" charset="0"/>
                  <a:ea typeface="Helvetica Neue" charset="0"/>
                  <a:cs typeface="Helvetica Neue" charset="0"/>
                </a:rPr>
                <a:t>1</a:t>
              </a:r>
              <a:endParaRPr lang="en-US" sz="2000" i="1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101" name="Oval 100"/>
            <p:cNvSpPr/>
            <p:nvPr/>
          </p:nvSpPr>
          <p:spPr>
            <a:xfrm>
              <a:off x="4800227" y="3011991"/>
              <a:ext cx="615951" cy="615951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sz="3200" i="1" dirty="0">
                  <a:latin typeface="Helvetica Neue" charset="0"/>
                  <a:ea typeface="Helvetica Neue" charset="0"/>
                  <a:cs typeface="Helvetica Neue" charset="0"/>
                </a:rPr>
                <a:t>x</a:t>
              </a:r>
              <a:r>
                <a:rPr lang="en-US" sz="3200" i="1" baseline="-25000" dirty="0">
                  <a:latin typeface="Helvetica Neue" charset="0"/>
                  <a:ea typeface="Helvetica Neue" charset="0"/>
                  <a:cs typeface="Helvetica Neue" charset="0"/>
                </a:rPr>
                <a:t>2</a:t>
              </a:r>
              <a:endParaRPr lang="en-US" sz="2000" i="1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102" name="Oval 101"/>
            <p:cNvSpPr/>
            <p:nvPr/>
          </p:nvSpPr>
          <p:spPr>
            <a:xfrm>
              <a:off x="4800227" y="4207712"/>
              <a:ext cx="615951" cy="615951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sz="3200" i="1" dirty="0" err="1">
                  <a:latin typeface="Helvetica Neue" charset="0"/>
                  <a:ea typeface="Helvetica Neue" charset="0"/>
                  <a:cs typeface="Helvetica Neue" charset="0"/>
                </a:rPr>
                <a:t>x</a:t>
              </a:r>
              <a:r>
                <a:rPr lang="en-US" sz="3200" i="1" baseline="-25000" dirty="0" err="1">
                  <a:latin typeface="Helvetica Neue" charset="0"/>
                  <a:ea typeface="Helvetica Neue" charset="0"/>
                  <a:cs typeface="Helvetica Neue" charset="0"/>
                </a:rPr>
                <a:t>d</a:t>
              </a:r>
              <a:endParaRPr lang="en-US" sz="2000" i="1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4243221" y="1195615"/>
              <a:ext cx="1729961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5"/>
                  </a:solidFill>
                  <a:latin typeface="Helvetica Neue" charset="0"/>
                  <a:ea typeface="Helvetica Neue" charset="0"/>
                  <a:cs typeface="Helvetica Neue" charset="0"/>
                </a:rPr>
                <a:t>Input Layer</a:t>
              </a:r>
            </a:p>
            <a:p>
              <a:pPr algn="ctr"/>
              <a:r>
                <a:rPr lang="en-US" sz="2400" dirty="0">
                  <a:solidFill>
                    <a:schemeClr val="accent5"/>
                  </a:solidFill>
                  <a:latin typeface="Helvetica Neue" charset="0"/>
                  <a:ea typeface="Helvetica Neue" charset="0"/>
                  <a:cs typeface="Helvetica Neue" charset="0"/>
                </a:rPr>
                <a:t>(Pixels)</a:t>
              </a:r>
            </a:p>
          </p:txBody>
        </p:sp>
        <p:sp>
          <p:nvSpPr>
            <p:cNvPr id="317" name="TextBox 316"/>
            <p:cNvSpPr txBox="1"/>
            <p:nvPr/>
          </p:nvSpPr>
          <p:spPr>
            <a:xfrm>
              <a:off x="4150299" y="4047279"/>
              <a:ext cx="498855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dirty="0"/>
                <a:t>d</a:t>
              </a:r>
            </a:p>
          </p:txBody>
        </p:sp>
        <p:sp>
          <p:nvSpPr>
            <p:cNvPr id="319" name="TextBox 318"/>
            <p:cNvSpPr txBox="1"/>
            <p:nvPr/>
          </p:nvSpPr>
          <p:spPr>
            <a:xfrm>
              <a:off x="4876419" y="4989159"/>
              <a:ext cx="498855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/>
                <a:t>1</a:t>
              </a:r>
              <a:endParaRPr lang="en-US" sz="4400" dirty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5629350" y="2815899"/>
            <a:ext cx="1363941" cy="2509952"/>
            <a:chOff x="6572361" y="2013984"/>
            <a:chExt cx="1363941" cy="2509952"/>
          </a:xfrm>
        </p:grpSpPr>
        <p:sp>
          <p:nvSpPr>
            <p:cNvPr id="17" name="Rectangle 16"/>
            <p:cNvSpPr/>
            <p:nvPr/>
          </p:nvSpPr>
          <p:spPr>
            <a:xfrm>
              <a:off x="7039155" y="2013984"/>
              <a:ext cx="897147" cy="181532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/>
                <a:t>z</a:t>
              </a:r>
              <a:endParaRPr lang="en-US" dirty="0"/>
            </a:p>
          </p:txBody>
        </p:sp>
        <p:sp>
          <p:nvSpPr>
            <p:cNvPr id="318" name="TextBox 317"/>
            <p:cNvSpPr txBox="1"/>
            <p:nvPr/>
          </p:nvSpPr>
          <p:spPr>
            <a:xfrm>
              <a:off x="6572361" y="2465066"/>
              <a:ext cx="46679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dirty="0"/>
                <a:t>k</a:t>
              </a:r>
            </a:p>
          </p:txBody>
        </p:sp>
        <p:sp>
          <p:nvSpPr>
            <p:cNvPr id="320" name="TextBox 319"/>
            <p:cNvSpPr txBox="1"/>
            <p:nvPr/>
          </p:nvSpPr>
          <p:spPr>
            <a:xfrm>
              <a:off x="7238300" y="3754495"/>
              <a:ext cx="498855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/>
                <a:t>1</a:t>
              </a:r>
              <a:endParaRPr lang="en-US" sz="4400" dirty="0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142848" y="2046144"/>
            <a:ext cx="3484559" cy="2570507"/>
            <a:chOff x="397328" y="1313953"/>
            <a:chExt cx="3484559" cy="2570507"/>
          </a:xfrm>
        </p:grpSpPr>
        <p:sp>
          <p:nvSpPr>
            <p:cNvPr id="5" name="Rectangle 4"/>
            <p:cNvSpPr/>
            <p:nvPr/>
          </p:nvSpPr>
          <p:spPr>
            <a:xfrm>
              <a:off x="897148" y="2065741"/>
              <a:ext cx="2984739" cy="18187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/>
                <a:t>W</a:t>
              </a:r>
              <a:r>
                <a:rPr lang="en-US" sz="4000" baseline="30000" dirty="0"/>
                <a:t>0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97328" y="2534078"/>
              <a:ext cx="46679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dirty="0"/>
                <a:t>k</a:t>
              </a:r>
            </a:p>
          </p:txBody>
        </p:sp>
        <p:sp>
          <p:nvSpPr>
            <p:cNvPr id="321" name="TextBox 320"/>
            <p:cNvSpPr txBox="1"/>
            <p:nvPr/>
          </p:nvSpPr>
          <p:spPr>
            <a:xfrm>
              <a:off x="2171462" y="1313953"/>
              <a:ext cx="498855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dirty="0"/>
                <a:t>d</a:t>
              </a: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5050465" y="3291792"/>
            <a:ext cx="5437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=</a:t>
            </a:r>
          </a:p>
        </p:txBody>
      </p:sp>
      <p:sp>
        <p:nvSpPr>
          <p:cNvPr id="31" name="Right Arrow 30"/>
          <p:cNvSpPr/>
          <p:nvPr/>
        </p:nvSpPr>
        <p:spPr>
          <a:xfrm>
            <a:off x="7295027" y="3398663"/>
            <a:ext cx="465826" cy="546924"/>
          </a:xfrm>
          <a:prstGeom prst="right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2" name="Group 321"/>
          <p:cNvGrpSpPr/>
          <p:nvPr/>
        </p:nvGrpSpPr>
        <p:grpSpPr>
          <a:xfrm>
            <a:off x="8566203" y="2798007"/>
            <a:ext cx="1363941" cy="2509952"/>
            <a:chOff x="6572361" y="2013984"/>
            <a:chExt cx="1363941" cy="2509952"/>
          </a:xfrm>
        </p:grpSpPr>
        <p:sp>
          <p:nvSpPr>
            <p:cNvPr id="323" name="Rectangle 322"/>
            <p:cNvSpPr/>
            <p:nvPr/>
          </p:nvSpPr>
          <p:spPr>
            <a:xfrm>
              <a:off x="7039155" y="2013984"/>
              <a:ext cx="897147" cy="181532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/>
                <a:t>z</a:t>
              </a:r>
              <a:endParaRPr lang="en-US" dirty="0"/>
            </a:p>
          </p:txBody>
        </p:sp>
        <p:sp>
          <p:nvSpPr>
            <p:cNvPr id="324" name="TextBox 323"/>
            <p:cNvSpPr txBox="1"/>
            <p:nvPr/>
          </p:nvSpPr>
          <p:spPr>
            <a:xfrm>
              <a:off x="6572361" y="2465066"/>
              <a:ext cx="46679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dirty="0"/>
                <a:t>k</a:t>
              </a:r>
            </a:p>
          </p:txBody>
        </p:sp>
        <p:sp>
          <p:nvSpPr>
            <p:cNvPr id="325" name="TextBox 324"/>
            <p:cNvSpPr txBox="1"/>
            <p:nvPr/>
          </p:nvSpPr>
          <p:spPr>
            <a:xfrm>
              <a:off x="7238300" y="3754495"/>
              <a:ext cx="498855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/>
                <a:t>1</a:t>
              </a:r>
              <a:endParaRPr lang="en-US" sz="4400" dirty="0"/>
            </a:p>
          </p:txBody>
        </p:sp>
      </p:grpSp>
      <p:sp>
        <p:nvSpPr>
          <p:cNvPr id="328" name="TextBox 327"/>
          <p:cNvSpPr txBox="1"/>
          <p:nvPr/>
        </p:nvSpPr>
        <p:spPr>
          <a:xfrm>
            <a:off x="10659943" y="3248498"/>
            <a:ext cx="4667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k</a:t>
            </a:r>
          </a:p>
        </p:txBody>
      </p:sp>
      <p:sp>
        <p:nvSpPr>
          <p:cNvPr id="329" name="TextBox 328"/>
          <p:cNvSpPr txBox="1"/>
          <p:nvPr/>
        </p:nvSpPr>
        <p:spPr>
          <a:xfrm>
            <a:off x="11325882" y="4537927"/>
            <a:ext cx="49885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/>
              <a:t>1</a:t>
            </a:r>
            <a:endParaRPr lang="en-US" sz="4400" dirty="0"/>
          </a:p>
        </p:txBody>
      </p:sp>
      <p:sp>
        <p:nvSpPr>
          <p:cNvPr id="32" name="TextBox 31"/>
          <p:cNvSpPr txBox="1"/>
          <p:nvPr/>
        </p:nvSpPr>
        <p:spPr>
          <a:xfrm>
            <a:off x="7979562" y="3052317"/>
            <a:ext cx="63511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𝜎</a:t>
            </a:r>
          </a:p>
        </p:txBody>
      </p:sp>
      <p:sp>
        <p:nvSpPr>
          <p:cNvPr id="330" name="TextBox 329"/>
          <p:cNvSpPr txBox="1"/>
          <p:nvPr/>
        </p:nvSpPr>
        <p:spPr>
          <a:xfrm>
            <a:off x="10148896" y="3256626"/>
            <a:ext cx="5437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=</a:t>
            </a:r>
          </a:p>
        </p:txBody>
      </p:sp>
      <p:sp>
        <p:nvSpPr>
          <p:cNvPr id="34" name="Double Bracket 33"/>
          <p:cNvSpPr/>
          <p:nvPr/>
        </p:nvSpPr>
        <p:spPr>
          <a:xfrm>
            <a:off x="8566203" y="2551779"/>
            <a:ext cx="1582693" cy="2774071"/>
          </a:xfrm>
          <a:prstGeom prst="bracketPair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1" name="Rounded Rectangle 330"/>
          <p:cNvSpPr/>
          <p:nvPr/>
        </p:nvSpPr>
        <p:spPr>
          <a:xfrm>
            <a:off x="11126737" y="2797932"/>
            <a:ext cx="857033" cy="180757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32" name="Oval 331"/>
          <p:cNvSpPr/>
          <p:nvPr/>
        </p:nvSpPr>
        <p:spPr>
          <a:xfrm>
            <a:off x="11316291" y="2888764"/>
            <a:ext cx="504880" cy="50488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91440" rtlCol="0" anchor="ctr"/>
          <a:lstStyle/>
          <a:p>
            <a:pPr algn="ctr"/>
            <a:r>
              <a:rPr lang="en-US" sz="2400" i="1" dirty="0">
                <a:latin typeface="Helvetica Neue" charset="0"/>
                <a:ea typeface="Helvetica Neue" charset="0"/>
                <a:cs typeface="Helvetica Neue" charset="0"/>
              </a:rPr>
              <a:t>h</a:t>
            </a:r>
            <a:r>
              <a:rPr lang="en-US" sz="2400" i="1" baseline="-25000" dirty="0">
                <a:latin typeface="Helvetica Neue" charset="0"/>
                <a:ea typeface="Helvetica Neue" charset="0"/>
                <a:cs typeface="Helvetica Neue" charset="0"/>
              </a:rPr>
              <a:t>1</a:t>
            </a:r>
            <a:endParaRPr lang="en-US" sz="1600" i="1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334" name="Oval 333"/>
          <p:cNvSpPr/>
          <p:nvPr/>
        </p:nvSpPr>
        <p:spPr>
          <a:xfrm>
            <a:off x="11330668" y="3456668"/>
            <a:ext cx="504880" cy="50488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91440" rtlCol="0" anchor="ctr"/>
          <a:lstStyle/>
          <a:p>
            <a:pPr algn="ctr"/>
            <a:r>
              <a:rPr lang="en-US" sz="2400" i="1" dirty="0">
                <a:latin typeface="Helvetica Neue" charset="0"/>
                <a:ea typeface="Helvetica Neue" charset="0"/>
                <a:cs typeface="Helvetica Neue" charset="0"/>
              </a:rPr>
              <a:t>h</a:t>
            </a:r>
            <a:r>
              <a:rPr lang="en-US" sz="2400" i="1" baseline="-25000" dirty="0">
                <a:latin typeface="Helvetica Neue" charset="0"/>
                <a:ea typeface="Helvetica Neue" charset="0"/>
                <a:cs typeface="Helvetica Neue" charset="0"/>
              </a:rPr>
              <a:t>2</a:t>
            </a:r>
            <a:endParaRPr lang="en-US" sz="1600" i="1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335" name="Oval 334"/>
          <p:cNvSpPr/>
          <p:nvPr/>
        </p:nvSpPr>
        <p:spPr>
          <a:xfrm>
            <a:off x="11313415" y="4024573"/>
            <a:ext cx="504880" cy="50488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91440" rtlCol="0" anchor="ctr"/>
          <a:lstStyle/>
          <a:p>
            <a:pPr algn="ctr"/>
            <a:r>
              <a:rPr lang="en-US" sz="2400" i="1" dirty="0" err="1">
                <a:latin typeface="Helvetica Neue" charset="0"/>
                <a:ea typeface="Helvetica Neue" charset="0"/>
                <a:cs typeface="Helvetica Neue" charset="0"/>
              </a:rPr>
              <a:t>h</a:t>
            </a:r>
            <a:r>
              <a:rPr lang="en-US" sz="2400" i="1" baseline="-25000" dirty="0" err="1">
                <a:latin typeface="Helvetica Neue" charset="0"/>
                <a:ea typeface="Helvetica Neue" charset="0"/>
                <a:cs typeface="Helvetica Neue" charset="0"/>
              </a:rPr>
              <a:t>k</a:t>
            </a:r>
            <a:endParaRPr lang="en-US" sz="1600" i="1" dirty="0"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3806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8" grpId="0"/>
      <p:bldP spid="329" grpId="0"/>
      <p:bldP spid="32" grpId="0"/>
      <p:bldP spid="330" grpId="0"/>
      <p:bldP spid="34" grpId="0" animBg="1"/>
      <p:bldP spid="331" grpId="0" animBg="1"/>
      <p:bldP spid="332" grpId="0" animBg="1"/>
      <p:bldP spid="334" grpId="0" animBg="1"/>
      <p:bldP spid="335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7740" y="285357"/>
            <a:ext cx="10515600" cy="1325563"/>
          </a:xfrm>
        </p:spPr>
        <p:txBody>
          <a:bodyPr/>
          <a:lstStyle/>
          <a:p>
            <a:r>
              <a:rPr lang="en-US" dirty="0"/>
              <a:t>Composition Linear Models and </a:t>
            </a:r>
            <a:br>
              <a:rPr lang="en-US" dirty="0"/>
            </a:br>
            <a:r>
              <a:rPr lang="en-US" dirty="0"/>
              <a:t>Nonlinearities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-7364097" y="1910551"/>
            <a:ext cx="1822883" cy="4562985"/>
            <a:chOff x="4150299" y="1195615"/>
            <a:chExt cx="1822883" cy="4562985"/>
          </a:xfrm>
        </p:grpSpPr>
        <p:sp>
          <p:nvSpPr>
            <p:cNvPr id="96" name="Rounded Rectangle 95"/>
            <p:cNvSpPr/>
            <p:nvPr/>
          </p:nvSpPr>
          <p:spPr>
            <a:xfrm>
              <a:off x="4697331" y="2013984"/>
              <a:ext cx="857033" cy="2975175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00" name="Oval 99"/>
            <p:cNvSpPr/>
            <p:nvPr/>
          </p:nvSpPr>
          <p:spPr>
            <a:xfrm>
              <a:off x="4800227" y="2157091"/>
              <a:ext cx="615951" cy="615951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sz="3200" i="1" dirty="0">
                  <a:latin typeface="Helvetica Neue" charset="0"/>
                  <a:ea typeface="Helvetica Neue" charset="0"/>
                  <a:cs typeface="Helvetica Neue" charset="0"/>
                </a:rPr>
                <a:t>x</a:t>
              </a:r>
              <a:r>
                <a:rPr lang="en-US" sz="3200" i="1" baseline="-25000" dirty="0">
                  <a:latin typeface="Helvetica Neue" charset="0"/>
                  <a:ea typeface="Helvetica Neue" charset="0"/>
                  <a:cs typeface="Helvetica Neue" charset="0"/>
                </a:rPr>
                <a:t>1</a:t>
              </a:r>
              <a:endParaRPr lang="en-US" sz="2000" i="1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101" name="Oval 100"/>
            <p:cNvSpPr/>
            <p:nvPr/>
          </p:nvSpPr>
          <p:spPr>
            <a:xfrm>
              <a:off x="4800227" y="3011991"/>
              <a:ext cx="615951" cy="615951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sz="3200" i="1" dirty="0">
                  <a:latin typeface="Helvetica Neue" charset="0"/>
                  <a:ea typeface="Helvetica Neue" charset="0"/>
                  <a:cs typeface="Helvetica Neue" charset="0"/>
                </a:rPr>
                <a:t>x</a:t>
              </a:r>
              <a:r>
                <a:rPr lang="en-US" sz="3200" i="1" baseline="-25000" dirty="0">
                  <a:latin typeface="Helvetica Neue" charset="0"/>
                  <a:ea typeface="Helvetica Neue" charset="0"/>
                  <a:cs typeface="Helvetica Neue" charset="0"/>
                </a:rPr>
                <a:t>2</a:t>
              </a:r>
              <a:endParaRPr lang="en-US" sz="2000" i="1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102" name="Oval 101"/>
            <p:cNvSpPr/>
            <p:nvPr/>
          </p:nvSpPr>
          <p:spPr>
            <a:xfrm>
              <a:off x="4800227" y="4207712"/>
              <a:ext cx="615951" cy="615951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sz="3200" i="1" dirty="0" err="1">
                  <a:latin typeface="Helvetica Neue" charset="0"/>
                  <a:ea typeface="Helvetica Neue" charset="0"/>
                  <a:cs typeface="Helvetica Neue" charset="0"/>
                </a:rPr>
                <a:t>x</a:t>
              </a:r>
              <a:r>
                <a:rPr lang="en-US" sz="3200" i="1" baseline="-25000" dirty="0" err="1">
                  <a:latin typeface="Helvetica Neue" charset="0"/>
                  <a:ea typeface="Helvetica Neue" charset="0"/>
                  <a:cs typeface="Helvetica Neue" charset="0"/>
                </a:rPr>
                <a:t>d</a:t>
              </a:r>
              <a:endParaRPr lang="en-US" sz="2000" i="1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4243221" y="1195615"/>
              <a:ext cx="1729961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5"/>
                  </a:solidFill>
                  <a:latin typeface="Helvetica Neue" charset="0"/>
                  <a:ea typeface="Helvetica Neue" charset="0"/>
                  <a:cs typeface="Helvetica Neue" charset="0"/>
                </a:rPr>
                <a:t>Input Layer</a:t>
              </a:r>
            </a:p>
            <a:p>
              <a:pPr algn="ctr"/>
              <a:r>
                <a:rPr lang="en-US" sz="2400" dirty="0">
                  <a:solidFill>
                    <a:schemeClr val="accent5"/>
                  </a:solidFill>
                  <a:latin typeface="Helvetica Neue" charset="0"/>
                  <a:ea typeface="Helvetica Neue" charset="0"/>
                  <a:cs typeface="Helvetica Neue" charset="0"/>
                </a:rPr>
                <a:t>(Pixels)</a:t>
              </a:r>
            </a:p>
          </p:txBody>
        </p:sp>
        <p:sp>
          <p:nvSpPr>
            <p:cNvPr id="317" name="TextBox 316"/>
            <p:cNvSpPr txBox="1"/>
            <p:nvPr/>
          </p:nvSpPr>
          <p:spPr>
            <a:xfrm>
              <a:off x="4150299" y="4047279"/>
              <a:ext cx="498855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dirty="0"/>
                <a:t>d</a:t>
              </a:r>
            </a:p>
          </p:txBody>
        </p:sp>
        <p:sp>
          <p:nvSpPr>
            <p:cNvPr id="319" name="TextBox 318"/>
            <p:cNvSpPr txBox="1"/>
            <p:nvPr/>
          </p:nvSpPr>
          <p:spPr>
            <a:xfrm>
              <a:off x="4876419" y="4989159"/>
              <a:ext cx="498855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/>
                <a:t>1</a:t>
              </a:r>
              <a:endParaRPr lang="en-US" sz="4400" dirty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-5340581" y="2815899"/>
            <a:ext cx="1363941" cy="2509952"/>
            <a:chOff x="6572361" y="2013984"/>
            <a:chExt cx="1363941" cy="2509952"/>
          </a:xfrm>
        </p:grpSpPr>
        <p:sp>
          <p:nvSpPr>
            <p:cNvPr id="17" name="Rectangle 16"/>
            <p:cNvSpPr/>
            <p:nvPr/>
          </p:nvSpPr>
          <p:spPr>
            <a:xfrm>
              <a:off x="7039155" y="2013984"/>
              <a:ext cx="897147" cy="181532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/>
                <a:t>z</a:t>
              </a:r>
              <a:endParaRPr lang="en-US" dirty="0"/>
            </a:p>
          </p:txBody>
        </p:sp>
        <p:sp>
          <p:nvSpPr>
            <p:cNvPr id="318" name="TextBox 317"/>
            <p:cNvSpPr txBox="1"/>
            <p:nvPr/>
          </p:nvSpPr>
          <p:spPr>
            <a:xfrm>
              <a:off x="6572361" y="2465066"/>
              <a:ext cx="46679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dirty="0"/>
                <a:t>k</a:t>
              </a:r>
            </a:p>
          </p:txBody>
        </p:sp>
        <p:sp>
          <p:nvSpPr>
            <p:cNvPr id="320" name="TextBox 319"/>
            <p:cNvSpPr txBox="1"/>
            <p:nvPr/>
          </p:nvSpPr>
          <p:spPr>
            <a:xfrm>
              <a:off x="7238300" y="3754495"/>
              <a:ext cx="498855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/>
                <a:t>1</a:t>
              </a:r>
              <a:endParaRPr lang="en-US" sz="4400" dirty="0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-10827083" y="2046144"/>
            <a:ext cx="3484559" cy="2570507"/>
            <a:chOff x="397328" y="1313953"/>
            <a:chExt cx="3484559" cy="2570507"/>
          </a:xfrm>
        </p:grpSpPr>
        <p:sp>
          <p:nvSpPr>
            <p:cNvPr id="5" name="Rectangle 4"/>
            <p:cNvSpPr/>
            <p:nvPr/>
          </p:nvSpPr>
          <p:spPr>
            <a:xfrm>
              <a:off x="897148" y="2065741"/>
              <a:ext cx="2984739" cy="18187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/>
                <a:t>W</a:t>
              </a:r>
              <a:r>
                <a:rPr lang="en-US" sz="4000" baseline="30000" dirty="0"/>
                <a:t>0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97328" y="2534078"/>
              <a:ext cx="46679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dirty="0"/>
                <a:t>k</a:t>
              </a:r>
            </a:p>
          </p:txBody>
        </p:sp>
        <p:sp>
          <p:nvSpPr>
            <p:cNvPr id="321" name="TextBox 320"/>
            <p:cNvSpPr txBox="1"/>
            <p:nvPr/>
          </p:nvSpPr>
          <p:spPr>
            <a:xfrm>
              <a:off x="2171462" y="1313953"/>
              <a:ext cx="498855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dirty="0"/>
                <a:t>d</a:t>
              </a: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-5919466" y="3291792"/>
            <a:ext cx="5437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=</a:t>
            </a:r>
          </a:p>
        </p:txBody>
      </p:sp>
      <p:sp>
        <p:nvSpPr>
          <p:cNvPr id="31" name="Right Arrow 30"/>
          <p:cNvSpPr/>
          <p:nvPr/>
        </p:nvSpPr>
        <p:spPr>
          <a:xfrm>
            <a:off x="-3674904" y="3398663"/>
            <a:ext cx="465826" cy="546924"/>
          </a:xfrm>
          <a:prstGeom prst="right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2" name="Group 321"/>
          <p:cNvGrpSpPr/>
          <p:nvPr/>
        </p:nvGrpSpPr>
        <p:grpSpPr>
          <a:xfrm>
            <a:off x="-2403728" y="2798007"/>
            <a:ext cx="1363941" cy="2509952"/>
            <a:chOff x="6572361" y="2013984"/>
            <a:chExt cx="1363941" cy="2509952"/>
          </a:xfrm>
        </p:grpSpPr>
        <p:sp>
          <p:nvSpPr>
            <p:cNvPr id="323" name="Rectangle 322"/>
            <p:cNvSpPr/>
            <p:nvPr/>
          </p:nvSpPr>
          <p:spPr>
            <a:xfrm>
              <a:off x="7039155" y="2013984"/>
              <a:ext cx="897147" cy="181532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/>
                <a:t>z</a:t>
              </a:r>
              <a:endParaRPr lang="en-US" dirty="0"/>
            </a:p>
          </p:txBody>
        </p:sp>
        <p:sp>
          <p:nvSpPr>
            <p:cNvPr id="324" name="TextBox 323"/>
            <p:cNvSpPr txBox="1"/>
            <p:nvPr/>
          </p:nvSpPr>
          <p:spPr>
            <a:xfrm>
              <a:off x="6572361" y="2465066"/>
              <a:ext cx="46679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dirty="0"/>
                <a:t>k</a:t>
              </a:r>
            </a:p>
          </p:txBody>
        </p:sp>
        <p:sp>
          <p:nvSpPr>
            <p:cNvPr id="325" name="TextBox 324"/>
            <p:cNvSpPr txBox="1"/>
            <p:nvPr/>
          </p:nvSpPr>
          <p:spPr>
            <a:xfrm>
              <a:off x="7238300" y="3754495"/>
              <a:ext cx="498855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/>
                <a:t>1</a:t>
              </a:r>
              <a:endParaRPr lang="en-US" sz="4400" dirty="0"/>
            </a:p>
          </p:txBody>
        </p:sp>
      </p:grpSp>
      <p:sp>
        <p:nvSpPr>
          <p:cNvPr id="328" name="TextBox 327"/>
          <p:cNvSpPr txBox="1"/>
          <p:nvPr/>
        </p:nvSpPr>
        <p:spPr>
          <a:xfrm>
            <a:off x="2980560" y="3958786"/>
            <a:ext cx="4667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k</a:t>
            </a:r>
          </a:p>
        </p:txBody>
      </p:sp>
      <p:sp>
        <p:nvSpPr>
          <p:cNvPr id="329" name="TextBox 328"/>
          <p:cNvSpPr txBox="1"/>
          <p:nvPr/>
        </p:nvSpPr>
        <p:spPr>
          <a:xfrm>
            <a:off x="3646499" y="4664927"/>
            <a:ext cx="49885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/>
              <a:t>1</a:t>
            </a:r>
            <a:endParaRPr lang="en-US" sz="4400" dirty="0"/>
          </a:p>
        </p:txBody>
      </p:sp>
      <p:sp>
        <p:nvSpPr>
          <p:cNvPr id="32" name="TextBox 31"/>
          <p:cNvSpPr txBox="1"/>
          <p:nvPr/>
        </p:nvSpPr>
        <p:spPr>
          <a:xfrm>
            <a:off x="-2990369" y="3052317"/>
            <a:ext cx="63511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𝜎</a:t>
            </a:r>
          </a:p>
        </p:txBody>
      </p:sp>
      <p:sp>
        <p:nvSpPr>
          <p:cNvPr id="34" name="Double Bracket 33"/>
          <p:cNvSpPr/>
          <p:nvPr/>
        </p:nvSpPr>
        <p:spPr>
          <a:xfrm>
            <a:off x="-2403728" y="2551779"/>
            <a:ext cx="1582693" cy="2774071"/>
          </a:xfrm>
          <a:prstGeom prst="bracketPair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1" name="Rounded Rectangle 330"/>
          <p:cNvSpPr/>
          <p:nvPr/>
        </p:nvSpPr>
        <p:spPr>
          <a:xfrm>
            <a:off x="3447354" y="2924932"/>
            <a:ext cx="857033" cy="180757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32" name="Oval 331"/>
          <p:cNvSpPr/>
          <p:nvPr/>
        </p:nvSpPr>
        <p:spPr>
          <a:xfrm>
            <a:off x="3636908" y="3015764"/>
            <a:ext cx="504880" cy="50488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91440" rtlCol="0" anchor="ctr"/>
          <a:lstStyle/>
          <a:p>
            <a:pPr algn="ctr"/>
            <a:r>
              <a:rPr lang="en-US" sz="2400" i="1" dirty="0">
                <a:latin typeface="Helvetica Neue" charset="0"/>
                <a:ea typeface="Helvetica Neue" charset="0"/>
                <a:cs typeface="Helvetica Neue" charset="0"/>
              </a:rPr>
              <a:t>h</a:t>
            </a:r>
            <a:r>
              <a:rPr lang="en-US" sz="2400" i="1" baseline="-25000" dirty="0">
                <a:latin typeface="Helvetica Neue" charset="0"/>
                <a:ea typeface="Helvetica Neue" charset="0"/>
                <a:cs typeface="Helvetica Neue" charset="0"/>
              </a:rPr>
              <a:t>1</a:t>
            </a:r>
            <a:endParaRPr lang="en-US" sz="1600" i="1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334" name="Oval 333"/>
          <p:cNvSpPr/>
          <p:nvPr/>
        </p:nvSpPr>
        <p:spPr>
          <a:xfrm>
            <a:off x="3651285" y="3583668"/>
            <a:ext cx="504880" cy="50488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91440" rtlCol="0" anchor="ctr"/>
          <a:lstStyle/>
          <a:p>
            <a:pPr algn="ctr"/>
            <a:r>
              <a:rPr lang="en-US" sz="2400" i="1" dirty="0">
                <a:latin typeface="Helvetica Neue" charset="0"/>
                <a:ea typeface="Helvetica Neue" charset="0"/>
                <a:cs typeface="Helvetica Neue" charset="0"/>
              </a:rPr>
              <a:t>h</a:t>
            </a:r>
            <a:r>
              <a:rPr lang="en-US" sz="2400" i="1" baseline="-25000" dirty="0">
                <a:latin typeface="Helvetica Neue" charset="0"/>
                <a:ea typeface="Helvetica Neue" charset="0"/>
                <a:cs typeface="Helvetica Neue" charset="0"/>
              </a:rPr>
              <a:t>2</a:t>
            </a:r>
            <a:endParaRPr lang="en-US" sz="1600" i="1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335" name="Oval 334"/>
          <p:cNvSpPr/>
          <p:nvPr/>
        </p:nvSpPr>
        <p:spPr>
          <a:xfrm>
            <a:off x="3634032" y="4151573"/>
            <a:ext cx="504880" cy="50488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91440" rtlCol="0" anchor="ctr"/>
          <a:lstStyle/>
          <a:p>
            <a:pPr algn="ctr"/>
            <a:r>
              <a:rPr lang="en-US" sz="2400" i="1" dirty="0" err="1">
                <a:latin typeface="Helvetica Neue" charset="0"/>
                <a:ea typeface="Helvetica Neue" charset="0"/>
                <a:cs typeface="Helvetica Neue" charset="0"/>
              </a:rPr>
              <a:t>h</a:t>
            </a:r>
            <a:r>
              <a:rPr lang="en-US" sz="2400" i="1" baseline="-25000" dirty="0" err="1">
                <a:latin typeface="Helvetica Neue" charset="0"/>
                <a:ea typeface="Helvetica Neue" charset="0"/>
                <a:cs typeface="Helvetica Neue" charset="0"/>
              </a:rPr>
              <a:t>k</a:t>
            </a:r>
            <a:endParaRPr lang="en-US" sz="1600" i="1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466386" y="2148366"/>
            <a:ext cx="2344876" cy="2003207"/>
            <a:chOff x="2124001" y="9467075"/>
            <a:chExt cx="2344876" cy="2003207"/>
          </a:xfrm>
        </p:grpSpPr>
        <p:sp>
          <p:nvSpPr>
            <p:cNvPr id="36" name="Rectangle 35"/>
            <p:cNvSpPr/>
            <p:nvPr/>
          </p:nvSpPr>
          <p:spPr>
            <a:xfrm>
              <a:off x="2649221" y="10221989"/>
              <a:ext cx="1819656" cy="124829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/>
                <a:t>W</a:t>
              </a:r>
              <a:r>
                <a:rPr lang="en-US" sz="4000" baseline="30000" dirty="0"/>
                <a:t>1</a:t>
              </a: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2124001" y="10461726"/>
              <a:ext cx="498855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dirty="0"/>
                <a:t>2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3331426" y="9467075"/>
              <a:ext cx="46679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dirty="0"/>
                <a:t>k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4613208" y="2518650"/>
            <a:ext cx="7235442" cy="2774071"/>
            <a:chOff x="4613208" y="2518650"/>
            <a:chExt cx="7235442" cy="2774071"/>
          </a:xfrm>
        </p:grpSpPr>
        <p:grpSp>
          <p:nvGrpSpPr>
            <p:cNvPr id="4" name="Group 3"/>
            <p:cNvGrpSpPr/>
            <p:nvPr/>
          </p:nvGrpSpPr>
          <p:grpSpPr>
            <a:xfrm>
              <a:off x="4613208" y="2902311"/>
              <a:ext cx="1942826" cy="2277619"/>
              <a:chOff x="4648622" y="2763554"/>
              <a:chExt cx="1942826" cy="2277619"/>
            </a:xfrm>
          </p:grpSpPr>
          <p:grpSp>
            <p:nvGrpSpPr>
              <p:cNvPr id="40" name="Group 39"/>
              <p:cNvGrpSpPr/>
              <p:nvPr/>
            </p:nvGrpSpPr>
            <p:grpSpPr>
              <a:xfrm>
                <a:off x="5227507" y="2763554"/>
                <a:ext cx="1363941" cy="2277619"/>
                <a:chOff x="6572361" y="2013984"/>
                <a:chExt cx="1363941" cy="2277619"/>
              </a:xfrm>
            </p:grpSpPr>
            <p:sp>
              <p:nvSpPr>
                <p:cNvPr id="41" name="Rectangle 40"/>
                <p:cNvSpPr/>
                <p:nvPr/>
              </p:nvSpPr>
              <p:spPr>
                <a:xfrm>
                  <a:off x="7039155" y="2013984"/>
                  <a:ext cx="897147" cy="1388019"/>
                </a:xfrm>
                <a:prstGeom prst="rect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4400" dirty="0"/>
                    <a:t>z</a:t>
                  </a:r>
                  <a:endParaRPr lang="en-US" dirty="0"/>
                </a:p>
              </p:txBody>
            </p:sp>
            <p:sp>
              <p:nvSpPr>
                <p:cNvPr id="42" name="TextBox 41"/>
                <p:cNvSpPr txBox="1"/>
                <p:nvPr/>
              </p:nvSpPr>
              <p:spPr>
                <a:xfrm>
                  <a:off x="6572361" y="2465066"/>
                  <a:ext cx="498855" cy="76944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4400" dirty="0"/>
                    <a:t>2</a:t>
                  </a:r>
                </a:p>
              </p:txBody>
            </p:sp>
            <p:sp>
              <p:nvSpPr>
                <p:cNvPr id="43" name="TextBox 42"/>
                <p:cNvSpPr txBox="1"/>
                <p:nvPr/>
              </p:nvSpPr>
              <p:spPr>
                <a:xfrm>
                  <a:off x="7238300" y="3522162"/>
                  <a:ext cx="498855" cy="76944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4400"/>
                    <a:t>1</a:t>
                  </a:r>
                  <a:endParaRPr lang="en-US" sz="4400" dirty="0"/>
                </a:p>
              </p:txBody>
            </p:sp>
          </p:grpSp>
          <p:sp>
            <p:nvSpPr>
              <p:cNvPr id="44" name="TextBox 43"/>
              <p:cNvSpPr txBox="1"/>
              <p:nvPr/>
            </p:nvSpPr>
            <p:spPr>
              <a:xfrm>
                <a:off x="4648622" y="3137847"/>
                <a:ext cx="543739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800" dirty="0"/>
                  <a:t>=</a:t>
                </a:r>
              </a:p>
            </p:txBody>
          </p:sp>
        </p:grpSp>
        <p:sp>
          <p:nvSpPr>
            <p:cNvPr id="46" name="Right Arrow 45"/>
            <p:cNvSpPr/>
            <p:nvPr/>
          </p:nvSpPr>
          <p:spPr>
            <a:xfrm>
              <a:off x="6789915" y="3365534"/>
              <a:ext cx="465826" cy="546924"/>
            </a:xfrm>
            <a:prstGeom prst="rightArrow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7474450" y="3019188"/>
              <a:ext cx="635110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dirty="0"/>
                <a:t>𝜎</a:t>
              </a:r>
            </a:p>
          </p:txBody>
        </p:sp>
        <p:sp>
          <p:nvSpPr>
            <p:cNvPr id="52" name="Double Bracket 51"/>
            <p:cNvSpPr/>
            <p:nvPr/>
          </p:nvSpPr>
          <p:spPr>
            <a:xfrm>
              <a:off x="8061091" y="2518650"/>
              <a:ext cx="1582693" cy="2774071"/>
            </a:xfrm>
            <a:prstGeom prst="bracketPair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4" name="Group 53"/>
            <p:cNvGrpSpPr/>
            <p:nvPr/>
          </p:nvGrpSpPr>
          <p:grpSpPr>
            <a:xfrm>
              <a:off x="8035238" y="2911163"/>
              <a:ext cx="1363941" cy="2277619"/>
              <a:chOff x="6572361" y="2013984"/>
              <a:chExt cx="1363941" cy="2277619"/>
            </a:xfrm>
          </p:grpSpPr>
          <p:sp>
            <p:nvSpPr>
              <p:cNvPr id="56" name="Rectangle 55"/>
              <p:cNvSpPr/>
              <p:nvPr/>
            </p:nvSpPr>
            <p:spPr>
              <a:xfrm>
                <a:off x="7039155" y="2013984"/>
                <a:ext cx="897147" cy="1388019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400" dirty="0"/>
                  <a:t>z</a:t>
                </a:r>
                <a:endParaRPr lang="en-US" dirty="0"/>
              </a:p>
            </p:txBody>
          </p:sp>
          <p:sp>
            <p:nvSpPr>
              <p:cNvPr id="57" name="TextBox 56"/>
              <p:cNvSpPr txBox="1"/>
              <p:nvPr/>
            </p:nvSpPr>
            <p:spPr>
              <a:xfrm>
                <a:off x="6572361" y="2465066"/>
                <a:ext cx="498855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400" dirty="0"/>
                  <a:t>2</a:t>
                </a:r>
              </a:p>
            </p:txBody>
          </p:sp>
          <p:sp>
            <p:nvSpPr>
              <p:cNvPr id="58" name="TextBox 57"/>
              <p:cNvSpPr txBox="1"/>
              <p:nvPr/>
            </p:nvSpPr>
            <p:spPr>
              <a:xfrm>
                <a:off x="7238300" y="3522162"/>
                <a:ext cx="498855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400"/>
                  <a:t>1</a:t>
                </a:r>
                <a:endParaRPr lang="en-US" sz="4400" dirty="0"/>
              </a:p>
            </p:txBody>
          </p:sp>
        </p:grpSp>
        <p:grpSp>
          <p:nvGrpSpPr>
            <p:cNvPr id="6" name="Group 5"/>
            <p:cNvGrpSpPr/>
            <p:nvPr/>
          </p:nvGrpSpPr>
          <p:grpSpPr>
            <a:xfrm>
              <a:off x="10465807" y="2872027"/>
              <a:ext cx="1382843" cy="2307902"/>
              <a:chOff x="10694407" y="2872027"/>
              <a:chExt cx="1382843" cy="2307902"/>
            </a:xfrm>
          </p:grpSpPr>
          <p:sp>
            <p:nvSpPr>
              <p:cNvPr id="62" name="TextBox 61"/>
              <p:cNvSpPr txBox="1"/>
              <p:nvPr/>
            </p:nvSpPr>
            <p:spPr>
              <a:xfrm>
                <a:off x="11578395" y="3398663"/>
                <a:ext cx="498855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400" dirty="0"/>
                  <a:t>2</a:t>
                </a:r>
              </a:p>
            </p:txBody>
          </p:sp>
          <p:sp>
            <p:nvSpPr>
              <p:cNvPr id="63" name="TextBox 62"/>
              <p:cNvSpPr txBox="1"/>
              <p:nvPr/>
            </p:nvSpPr>
            <p:spPr>
              <a:xfrm>
                <a:off x="10893340" y="4410488"/>
                <a:ext cx="498855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400"/>
                  <a:t>1</a:t>
                </a:r>
                <a:endParaRPr lang="en-US" sz="4400" dirty="0"/>
              </a:p>
            </p:txBody>
          </p:sp>
          <p:sp>
            <p:nvSpPr>
              <p:cNvPr id="64" name="Rounded Rectangle 63"/>
              <p:cNvSpPr/>
              <p:nvPr/>
            </p:nvSpPr>
            <p:spPr>
              <a:xfrm>
                <a:off x="10694407" y="2872027"/>
                <a:ext cx="857033" cy="1418303"/>
              </a:xfrm>
              <a:prstGeom prst="round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65" name="Oval 64"/>
              <p:cNvSpPr/>
              <p:nvPr/>
            </p:nvSpPr>
            <p:spPr>
              <a:xfrm>
                <a:off x="10883961" y="2962859"/>
                <a:ext cx="504880" cy="50488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91440" rtlCol="0" anchor="ctr"/>
              <a:lstStyle/>
              <a:p>
                <a:pPr algn="ctr"/>
                <a:r>
                  <a:rPr lang="en-US" sz="2400" i="1" dirty="0">
                    <a:latin typeface="Helvetica Neue" charset="0"/>
                    <a:ea typeface="Helvetica Neue" charset="0"/>
                    <a:cs typeface="Helvetica Neue" charset="0"/>
                  </a:rPr>
                  <a:t>h</a:t>
                </a:r>
                <a:r>
                  <a:rPr lang="en-US" sz="2400" i="1" baseline="-25000" dirty="0">
                    <a:latin typeface="Helvetica Neue" charset="0"/>
                    <a:ea typeface="Helvetica Neue" charset="0"/>
                    <a:cs typeface="Helvetica Neue" charset="0"/>
                  </a:rPr>
                  <a:t>1</a:t>
                </a:r>
                <a:endParaRPr lang="en-US" sz="1600" i="1" dirty="0"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66" name="Oval 65"/>
              <p:cNvSpPr/>
              <p:nvPr/>
            </p:nvSpPr>
            <p:spPr>
              <a:xfrm>
                <a:off x="10872938" y="3606963"/>
                <a:ext cx="504880" cy="50488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91440" rtlCol="0" anchor="ctr"/>
              <a:lstStyle/>
              <a:p>
                <a:pPr algn="ctr"/>
                <a:r>
                  <a:rPr lang="en-US" sz="2400" i="1" dirty="0">
                    <a:latin typeface="Helvetica Neue" charset="0"/>
                    <a:ea typeface="Helvetica Neue" charset="0"/>
                    <a:cs typeface="Helvetica Neue" charset="0"/>
                  </a:rPr>
                  <a:t>h</a:t>
                </a:r>
                <a:r>
                  <a:rPr lang="en-US" sz="2400" i="1" baseline="-25000" dirty="0">
                    <a:latin typeface="Helvetica Neue" charset="0"/>
                    <a:ea typeface="Helvetica Neue" charset="0"/>
                    <a:cs typeface="Helvetica Neue" charset="0"/>
                  </a:rPr>
                  <a:t>2</a:t>
                </a:r>
                <a:endParaRPr lang="en-US" sz="1600" i="1" dirty="0"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sp>
          <p:nvSpPr>
            <p:cNvPr id="68" name="TextBox 67"/>
            <p:cNvSpPr txBox="1"/>
            <p:nvPr/>
          </p:nvSpPr>
          <p:spPr>
            <a:xfrm>
              <a:off x="9768999" y="3251716"/>
              <a:ext cx="54373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/>
                <a:t>=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843347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7328" y="-59423"/>
            <a:ext cx="10515600" cy="1325563"/>
          </a:xfrm>
        </p:spPr>
        <p:txBody>
          <a:bodyPr/>
          <a:lstStyle/>
          <a:p>
            <a:r>
              <a:rPr lang="en-US" dirty="0"/>
              <a:t>Neural Networks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8557" y="1067239"/>
            <a:ext cx="10515600" cy="779905"/>
          </a:xfrm>
        </p:spPr>
        <p:txBody>
          <a:bodyPr>
            <a:normAutofit/>
          </a:bodyPr>
          <a:lstStyle/>
          <a:p>
            <a:r>
              <a:rPr lang="en-US" dirty="0"/>
              <a:t>Composing “</a:t>
            </a:r>
            <a:r>
              <a:rPr lang="en-US" dirty="0" err="1"/>
              <a:t>perceptrons</a:t>
            </a:r>
            <a:r>
              <a:rPr lang="en-US" dirty="0"/>
              <a:t>”</a:t>
            </a:r>
          </a:p>
        </p:txBody>
      </p:sp>
      <p:pic>
        <p:nvPicPr>
          <p:cNvPr id="279" name="Picture 27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1128" y="2445004"/>
            <a:ext cx="8128000" cy="508000"/>
          </a:xfrm>
          <a:prstGeom prst="rect">
            <a:avLst/>
          </a:prstGeom>
        </p:spPr>
      </p:pic>
      <p:grpSp>
        <p:nvGrpSpPr>
          <p:cNvPr id="93" name="Group 92"/>
          <p:cNvGrpSpPr/>
          <p:nvPr/>
        </p:nvGrpSpPr>
        <p:grpSpPr>
          <a:xfrm>
            <a:off x="1837716" y="3441919"/>
            <a:ext cx="8465158" cy="2996365"/>
            <a:chOff x="955666" y="2336221"/>
            <a:chExt cx="9799115" cy="3468538"/>
          </a:xfrm>
        </p:grpSpPr>
        <p:sp>
          <p:nvSpPr>
            <p:cNvPr id="94" name="Rounded Rectangle 93"/>
            <p:cNvSpPr/>
            <p:nvPr/>
          </p:nvSpPr>
          <p:spPr>
            <a:xfrm>
              <a:off x="7136746" y="2346479"/>
              <a:ext cx="992086" cy="3444009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5" name="Rounded Rectangle 94"/>
            <p:cNvSpPr/>
            <p:nvPr/>
          </p:nvSpPr>
          <p:spPr>
            <a:xfrm>
              <a:off x="4287746" y="2346479"/>
              <a:ext cx="992086" cy="3444009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6" name="Rounded Rectangle 95"/>
            <p:cNvSpPr/>
            <p:nvPr/>
          </p:nvSpPr>
          <p:spPr>
            <a:xfrm>
              <a:off x="1489857" y="2346479"/>
              <a:ext cx="992086" cy="3444009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grpSp>
          <p:nvGrpSpPr>
            <p:cNvPr id="97" name="Group 96"/>
            <p:cNvGrpSpPr/>
            <p:nvPr/>
          </p:nvGrpSpPr>
          <p:grpSpPr>
            <a:xfrm>
              <a:off x="1608967" y="2336221"/>
              <a:ext cx="9145814" cy="3262692"/>
              <a:chOff x="1006929" y="2364895"/>
              <a:chExt cx="9145814" cy="3262692"/>
            </a:xfrm>
          </p:grpSpPr>
          <p:sp>
            <p:nvSpPr>
              <p:cNvPr id="100" name="Oval 99"/>
              <p:cNvSpPr/>
              <p:nvPr/>
            </p:nvSpPr>
            <p:spPr>
              <a:xfrm>
                <a:off x="1006929" y="2540811"/>
                <a:ext cx="713014" cy="7130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91440" rtlCol="0" anchor="ctr"/>
              <a:lstStyle/>
              <a:p>
                <a:pPr algn="ctr"/>
                <a:r>
                  <a:rPr lang="en-US" sz="3200" i="1" dirty="0">
                    <a:latin typeface="Helvetica Neue" charset="0"/>
                    <a:ea typeface="Helvetica Neue" charset="0"/>
                    <a:cs typeface="Helvetica Neue" charset="0"/>
                  </a:rPr>
                  <a:t>x</a:t>
                </a:r>
                <a:r>
                  <a:rPr lang="en-US" sz="3200" i="1" baseline="-25000" dirty="0">
                    <a:latin typeface="Helvetica Neue" charset="0"/>
                    <a:ea typeface="Helvetica Neue" charset="0"/>
                    <a:cs typeface="Helvetica Neue" charset="0"/>
                  </a:rPr>
                  <a:t>1</a:t>
                </a:r>
                <a:endParaRPr lang="en-US" sz="2000" i="1" dirty="0"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01" name="Oval 100"/>
              <p:cNvSpPr/>
              <p:nvPr/>
            </p:nvSpPr>
            <p:spPr>
              <a:xfrm>
                <a:off x="1006929" y="3530428"/>
                <a:ext cx="713014" cy="7130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91440" rtlCol="0" anchor="ctr"/>
              <a:lstStyle/>
              <a:p>
                <a:pPr algn="ctr"/>
                <a:r>
                  <a:rPr lang="en-US" sz="3200" i="1" dirty="0">
                    <a:latin typeface="Helvetica Neue" charset="0"/>
                    <a:ea typeface="Helvetica Neue" charset="0"/>
                    <a:cs typeface="Helvetica Neue" charset="0"/>
                  </a:rPr>
                  <a:t>x</a:t>
                </a:r>
                <a:r>
                  <a:rPr lang="en-US" sz="3200" i="1" baseline="-25000" dirty="0">
                    <a:latin typeface="Helvetica Neue" charset="0"/>
                    <a:ea typeface="Helvetica Neue" charset="0"/>
                    <a:cs typeface="Helvetica Neue" charset="0"/>
                  </a:rPr>
                  <a:t>2</a:t>
                </a:r>
                <a:endParaRPr lang="en-US" sz="2000" i="1" dirty="0"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02" name="Oval 101"/>
              <p:cNvSpPr/>
              <p:nvPr/>
            </p:nvSpPr>
            <p:spPr>
              <a:xfrm>
                <a:off x="1006929" y="4914573"/>
                <a:ext cx="713014" cy="7130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91440" rtlCol="0" anchor="ctr"/>
              <a:lstStyle/>
              <a:p>
                <a:pPr algn="ctr"/>
                <a:r>
                  <a:rPr lang="en-US" sz="3200" i="1" dirty="0" err="1">
                    <a:latin typeface="Helvetica Neue" charset="0"/>
                    <a:ea typeface="Helvetica Neue" charset="0"/>
                    <a:cs typeface="Helvetica Neue" charset="0"/>
                  </a:rPr>
                  <a:t>x</a:t>
                </a:r>
                <a:r>
                  <a:rPr lang="en-US" sz="3200" i="1" baseline="-25000" dirty="0" err="1">
                    <a:latin typeface="Helvetica Neue" charset="0"/>
                    <a:ea typeface="Helvetica Neue" charset="0"/>
                    <a:cs typeface="Helvetica Neue" charset="0"/>
                  </a:rPr>
                  <a:t>d</a:t>
                </a:r>
                <a:endParaRPr lang="en-US" sz="2000" i="1" dirty="0"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grpSp>
            <p:nvGrpSpPr>
              <p:cNvPr id="103" name="Group 102"/>
              <p:cNvGrpSpPr/>
              <p:nvPr/>
            </p:nvGrpSpPr>
            <p:grpSpPr>
              <a:xfrm>
                <a:off x="3122324" y="4237631"/>
                <a:ext cx="130629" cy="593273"/>
                <a:chOff x="4158341" y="3706586"/>
                <a:chExt cx="130629" cy="593273"/>
              </a:xfrm>
            </p:grpSpPr>
            <p:sp>
              <p:nvSpPr>
                <p:cNvPr id="207" name="Oval 206"/>
                <p:cNvSpPr/>
                <p:nvPr/>
              </p:nvSpPr>
              <p:spPr>
                <a:xfrm>
                  <a:off x="4158341" y="3706586"/>
                  <a:ext cx="130629" cy="130629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208" name="Oval 207"/>
                <p:cNvSpPr/>
                <p:nvPr/>
              </p:nvSpPr>
              <p:spPr>
                <a:xfrm>
                  <a:off x="4158341" y="3937908"/>
                  <a:ext cx="130629" cy="130629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209" name="Oval 208"/>
                <p:cNvSpPr/>
                <p:nvPr/>
              </p:nvSpPr>
              <p:spPr>
                <a:xfrm>
                  <a:off x="4158341" y="4169230"/>
                  <a:ext cx="130629" cy="130629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</p:grpSp>
          <p:grpSp>
            <p:nvGrpSpPr>
              <p:cNvPr id="104" name="Group 103"/>
              <p:cNvGrpSpPr/>
              <p:nvPr/>
            </p:nvGrpSpPr>
            <p:grpSpPr>
              <a:xfrm>
                <a:off x="2927992" y="2637672"/>
                <a:ext cx="519293" cy="519293"/>
                <a:chOff x="2706449" y="4584954"/>
                <a:chExt cx="662755" cy="662755"/>
              </a:xfrm>
            </p:grpSpPr>
            <p:sp>
              <p:nvSpPr>
                <p:cNvPr id="205" name="Oval 204"/>
                <p:cNvSpPr/>
                <p:nvPr/>
              </p:nvSpPr>
              <p:spPr>
                <a:xfrm>
                  <a:off x="2706449" y="4584954"/>
                  <a:ext cx="662755" cy="662755"/>
                </a:xfrm>
                <a:prstGeom prst="ellipse">
                  <a:avLst/>
                </a:prstGeom>
                <a:ln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400" dirty="0">
                    <a:solidFill>
                      <a:prstClr val="black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206" name="Freeform 205"/>
                <p:cNvSpPr/>
                <p:nvPr/>
              </p:nvSpPr>
              <p:spPr>
                <a:xfrm>
                  <a:off x="2830008" y="4750077"/>
                  <a:ext cx="415636" cy="332509"/>
                </a:xfrm>
                <a:custGeom>
                  <a:avLst/>
                  <a:gdLst>
                    <a:gd name="connsiteX0" fmla="*/ 0 w 1340556"/>
                    <a:gd name="connsiteY0" fmla="*/ 1189143 h 1288265"/>
                    <a:gd name="connsiteX1" fmla="*/ 310444 w 1340556"/>
                    <a:gd name="connsiteY1" fmla="*/ 1189143 h 1288265"/>
                    <a:gd name="connsiteX2" fmla="*/ 776111 w 1340556"/>
                    <a:gd name="connsiteY2" fmla="*/ 159032 h 1288265"/>
                    <a:gd name="connsiteX3" fmla="*/ 1340556 w 1340556"/>
                    <a:gd name="connsiteY3" fmla="*/ 3810 h 1288265"/>
                    <a:gd name="connsiteX0" fmla="*/ 0 w 1340556"/>
                    <a:gd name="connsiteY0" fmla="*/ 1186354 h 1233692"/>
                    <a:gd name="connsiteX1" fmla="*/ 437444 w 1340556"/>
                    <a:gd name="connsiteY1" fmla="*/ 1073465 h 1233692"/>
                    <a:gd name="connsiteX2" fmla="*/ 776111 w 1340556"/>
                    <a:gd name="connsiteY2" fmla="*/ 156243 h 1233692"/>
                    <a:gd name="connsiteX3" fmla="*/ 1340556 w 1340556"/>
                    <a:gd name="connsiteY3" fmla="*/ 1021 h 1233692"/>
                    <a:gd name="connsiteX0" fmla="*/ 0 w 1340556"/>
                    <a:gd name="connsiteY0" fmla="*/ 1186354 h 1186354"/>
                    <a:gd name="connsiteX1" fmla="*/ 776111 w 1340556"/>
                    <a:gd name="connsiteY1" fmla="*/ 156243 h 1186354"/>
                    <a:gd name="connsiteX2" fmla="*/ 1340556 w 1340556"/>
                    <a:gd name="connsiteY2" fmla="*/ 1021 h 1186354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340556" h="1185333">
                      <a:moveTo>
                        <a:pt x="0" y="1185333"/>
                      </a:moveTo>
                      <a:cubicBezTo>
                        <a:pt x="1053774" y="1171223"/>
                        <a:pt x="380177" y="14110"/>
                        <a:pt x="1340556" y="0"/>
                      </a:cubicBezTo>
                    </a:path>
                  </a:pathLst>
                </a:custGeom>
                <a:ln>
                  <a:solidFill>
                    <a:schemeClr val="bg1"/>
                  </a:solidFill>
                </a:ln>
                <a:effectLst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>
                    <a:solidFill>
                      <a:srgbClr val="000000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</p:grpSp>
          <p:cxnSp>
            <p:nvCxnSpPr>
              <p:cNvPr id="105" name="Straight Arrow Connector 104"/>
              <p:cNvCxnSpPr>
                <a:stCxn id="95" idx="6"/>
                <a:endCxn id="104" idx="2"/>
              </p:cNvCxnSpPr>
              <p:nvPr/>
            </p:nvCxnSpPr>
            <p:spPr>
              <a:xfrm>
                <a:off x="1719943" y="2897318"/>
                <a:ext cx="1208049" cy="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6" name="Straight Arrow Connector 105"/>
              <p:cNvCxnSpPr>
                <a:stCxn id="97" idx="6"/>
                <a:endCxn id="104" idx="2"/>
              </p:cNvCxnSpPr>
              <p:nvPr/>
            </p:nvCxnSpPr>
            <p:spPr>
              <a:xfrm flipV="1">
                <a:off x="1719943" y="2897319"/>
                <a:ext cx="1208049" cy="98961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7" name="Straight Arrow Connector 106"/>
              <p:cNvCxnSpPr>
                <a:stCxn id="98" idx="6"/>
                <a:endCxn id="104" idx="2"/>
              </p:cNvCxnSpPr>
              <p:nvPr/>
            </p:nvCxnSpPr>
            <p:spPr>
              <a:xfrm flipV="1">
                <a:off x="1719943" y="2897319"/>
                <a:ext cx="1208049" cy="237376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108" name="Group 107"/>
              <p:cNvGrpSpPr/>
              <p:nvPr/>
            </p:nvGrpSpPr>
            <p:grpSpPr>
              <a:xfrm>
                <a:off x="2927992" y="3627289"/>
                <a:ext cx="519293" cy="519293"/>
                <a:chOff x="2706449" y="4584954"/>
                <a:chExt cx="662755" cy="662755"/>
              </a:xfrm>
            </p:grpSpPr>
            <p:sp>
              <p:nvSpPr>
                <p:cNvPr id="203" name="Oval 202"/>
                <p:cNvSpPr/>
                <p:nvPr/>
              </p:nvSpPr>
              <p:spPr>
                <a:xfrm>
                  <a:off x="2706449" y="4584954"/>
                  <a:ext cx="662755" cy="662755"/>
                </a:xfrm>
                <a:prstGeom prst="ellipse">
                  <a:avLst/>
                </a:prstGeom>
                <a:ln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400" dirty="0">
                    <a:solidFill>
                      <a:prstClr val="black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204" name="Freeform 203"/>
                <p:cNvSpPr/>
                <p:nvPr/>
              </p:nvSpPr>
              <p:spPr>
                <a:xfrm>
                  <a:off x="2830008" y="4750077"/>
                  <a:ext cx="415636" cy="332509"/>
                </a:xfrm>
                <a:custGeom>
                  <a:avLst/>
                  <a:gdLst>
                    <a:gd name="connsiteX0" fmla="*/ 0 w 1340556"/>
                    <a:gd name="connsiteY0" fmla="*/ 1189143 h 1288265"/>
                    <a:gd name="connsiteX1" fmla="*/ 310444 w 1340556"/>
                    <a:gd name="connsiteY1" fmla="*/ 1189143 h 1288265"/>
                    <a:gd name="connsiteX2" fmla="*/ 776111 w 1340556"/>
                    <a:gd name="connsiteY2" fmla="*/ 159032 h 1288265"/>
                    <a:gd name="connsiteX3" fmla="*/ 1340556 w 1340556"/>
                    <a:gd name="connsiteY3" fmla="*/ 3810 h 1288265"/>
                    <a:gd name="connsiteX0" fmla="*/ 0 w 1340556"/>
                    <a:gd name="connsiteY0" fmla="*/ 1186354 h 1233692"/>
                    <a:gd name="connsiteX1" fmla="*/ 437444 w 1340556"/>
                    <a:gd name="connsiteY1" fmla="*/ 1073465 h 1233692"/>
                    <a:gd name="connsiteX2" fmla="*/ 776111 w 1340556"/>
                    <a:gd name="connsiteY2" fmla="*/ 156243 h 1233692"/>
                    <a:gd name="connsiteX3" fmla="*/ 1340556 w 1340556"/>
                    <a:gd name="connsiteY3" fmla="*/ 1021 h 1233692"/>
                    <a:gd name="connsiteX0" fmla="*/ 0 w 1340556"/>
                    <a:gd name="connsiteY0" fmla="*/ 1186354 h 1186354"/>
                    <a:gd name="connsiteX1" fmla="*/ 776111 w 1340556"/>
                    <a:gd name="connsiteY1" fmla="*/ 156243 h 1186354"/>
                    <a:gd name="connsiteX2" fmla="*/ 1340556 w 1340556"/>
                    <a:gd name="connsiteY2" fmla="*/ 1021 h 1186354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340556" h="1185333">
                      <a:moveTo>
                        <a:pt x="0" y="1185333"/>
                      </a:moveTo>
                      <a:cubicBezTo>
                        <a:pt x="1053774" y="1171223"/>
                        <a:pt x="380177" y="14110"/>
                        <a:pt x="1340556" y="0"/>
                      </a:cubicBezTo>
                    </a:path>
                  </a:pathLst>
                </a:custGeom>
                <a:ln>
                  <a:solidFill>
                    <a:schemeClr val="bg1"/>
                  </a:solidFill>
                </a:ln>
                <a:effectLst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>
                    <a:solidFill>
                      <a:srgbClr val="000000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</p:grpSp>
          <p:cxnSp>
            <p:nvCxnSpPr>
              <p:cNvPr id="109" name="Straight Arrow Connector 108"/>
              <p:cNvCxnSpPr>
                <a:stCxn id="97" idx="6"/>
                <a:endCxn id="116" idx="2"/>
              </p:cNvCxnSpPr>
              <p:nvPr/>
            </p:nvCxnSpPr>
            <p:spPr>
              <a:xfrm>
                <a:off x="1719943" y="3886935"/>
                <a:ext cx="1208049" cy="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0" name="Straight Arrow Connector 109"/>
              <p:cNvCxnSpPr>
                <a:stCxn id="98" idx="6"/>
                <a:endCxn id="116" idx="2"/>
              </p:cNvCxnSpPr>
              <p:nvPr/>
            </p:nvCxnSpPr>
            <p:spPr>
              <a:xfrm flipV="1">
                <a:off x="1719943" y="3886936"/>
                <a:ext cx="1208049" cy="138414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1" name="Straight Arrow Connector 110"/>
              <p:cNvCxnSpPr>
                <a:stCxn id="95" idx="6"/>
                <a:endCxn id="116" idx="2"/>
              </p:cNvCxnSpPr>
              <p:nvPr/>
            </p:nvCxnSpPr>
            <p:spPr>
              <a:xfrm>
                <a:off x="1719943" y="2897318"/>
                <a:ext cx="1208049" cy="98961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112" name="Group 111"/>
              <p:cNvGrpSpPr/>
              <p:nvPr/>
            </p:nvGrpSpPr>
            <p:grpSpPr>
              <a:xfrm>
                <a:off x="2927992" y="5011434"/>
                <a:ext cx="519293" cy="519293"/>
                <a:chOff x="2706449" y="4584954"/>
                <a:chExt cx="662755" cy="662755"/>
              </a:xfrm>
            </p:grpSpPr>
            <p:sp>
              <p:nvSpPr>
                <p:cNvPr id="201" name="Oval 200"/>
                <p:cNvSpPr/>
                <p:nvPr/>
              </p:nvSpPr>
              <p:spPr>
                <a:xfrm>
                  <a:off x="2706449" y="4584954"/>
                  <a:ext cx="662755" cy="662755"/>
                </a:xfrm>
                <a:prstGeom prst="ellipse">
                  <a:avLst/>
                </a:prstGeom>
                <a:ln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400" dirty="0">
                    <a:solidFill>
                      <a:prstClr val="black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202" name="Freeform 201"/>
                <p:cNvSpPr/>
                <p:nvPr/>
              </p:nvSpPr>
              <p:spPr>
                <a:xfrm>
                  <a:off x="2830008" y="4750077"/>
                  <a:ext cx="415636" cy="332509"/>
                </a:xfrm>
                <a:custGeom>
                  <a:avLst/>
                  <a:gdLst>
                    <a:gd name="connsiteX0" fmla="*/ 0 w 1340556"/>
                    <a:gd name="connsiteY0" fmla="*/ 1189143 h 1288265"/>
                    <a:gd name="connsiteX1" fmla="*/ 310444 w 1340556"/>
                    <a:gd name="connsiteY1" fmla="*/ 1189143 h 1288265"/>
                    <a:gd name="connsiteX2" fmla="*/ 776111 w 1340556"/>
                    <a:gd name="connsiteY2" fmla="*/ 159032 h 1288265"/>
                    <a:gd name="connsiteX3" fmla="*/ 1340556 w 1340556"/>
                    <a:gd name="connsiteY3" fmla="*/ 3810 h 1288265"/>
                    <a:gd name="connsiteX0" fmla="*/ 0 w 1340556"/>
                    <a:gd name="connsiteY0" fmla="*/ 1186354 h 1233692"/>
                    <a:gd name="connsiteX1" fmla="*/ 437444 w 1340556"/>
                    <a:gd name="connsiteY1" fmla="*/ 1073465 h 1233692"/>
                    <a:gd name="connsiteX2" fmla="*/ 776111 w 1340556"/>
                    <a:gd name="connsiteY2" fmla="*/ 156243 h 1233692"/>
                    <a:gd name="connsiteX3" fmla="*/ 1340556 w 1340556"/>
                    <a:gd name="connsiteY3" fmla="*/ 1021 h 1233692"/>
                    <a:gd name="connsiteX0" fmla="*/ 0 w 1340556"/>
                    <a:gd name="connsiteY0" fmla="*/ 1186354 h 1186354"/>
                    <a:gd name="connsiteX1" fmla="*/ 776111 w 1340556"/>
                    <a:gd name="connsiteY1" fmla="*/ 156243 h 1186354"/>
                    <a:gd name="connsiteX2" fmla="*/ 1340556 w 1340556"/>
                    <a:gd name="connsiteY2" fmla="*/ 1021 h 1186354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340556" h="1185333">
                      <a:moveTo>
                        <a:pt x="0" y="1185333"/>
                      </a:moveTo>
                      <a:cubicBezTo>
                        <a:pt x="1053774" y="1171223"/>
                        <a:pt x="380177" y="14110"/>
                        <a:pt x="1340556" y="0"/>
                      </a:cubicBezTo>
                    </a:path>
                  </a:pathLst>
                </a:custGeom>
                <a:ln>
                  <a:solidFill>
                    <a:schemeClr val="bg1"/>
                  </a:solidFill>
                </a:ln>
                <a:effectLst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>
                    <a:solidFill>
                      <a:srgbClr val="000000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</p:grpSp>
          <p:cxnSp>
            <p:nvCxnSpPr>
              <p:cNvPr id="113" name="Straight Arrow Connector 112"/>
              <p:cNvCxnSpPr>
                <a:stCxn id="98" idx="6"/>
                <a:endCxn id="129" idx="2"/>
              </p:cNvCxnSpPr>
              <p:nvPr/>
            </p:nvCxnSpPr>
            <p:spPr>
              <a:xfrm>
                <a:off x="1719943" y="5271080"/>
                <a:ext cx="1208049" cy="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4" name="Straight Arrow Connector 113"/>
              <p:cNvCxnSpPr>
                <a:stCxn id="97" idx="6"/>
                <a:endCxn id="129" idx="2"/>
              </p:cNvCxnSpPr>
              <p:nvPr/>
            </p:nvCxnSpPr>
            <p:spPr>
              <a:xfrm>
                <a:off x="1719943" y="3886935"/>
                <a:ext cx="1208049" cy="138414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5" name="Straight Arrow Connector 114"/>
              <p:cNvCxnSpPr>
                <a:stCxn id="95" idx="6"/>
                <a:endCxn id="129" idx="2"/>
              </p:cNvCxnSpPr>
              <p:nvPr/>
            </p:nvCxnSpPr>
            <p:spPr>
              <a:xfrm>
                <a:off x="1719943" y="2897318"/>
                <a:ext cx="1208049" cy="237376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116" name="Group 115"/>
              <p:cNvGrpSpPr/>
              <p:nvPr/>
            </p:nvGrpSpPr>
            <p:grpSpPr>
              <a:xfrm>
                <a:off x="3824588" y="2540811"/>
                <a:ext cx="713014" cy="713014"/>
                <a:chOff x="3325659" y="2437234"/>
                <a:chExt cx="713014" cy="713014"/>
              </a:xfrm>
            </p:grpSpPr>
            <p:sp>
              <p:nvSpPr>
                <p:cNvPr id="199" name="Oval 198"/>
                <p:cNvSpPr/>
                <p:nvPr/>
              </p:nvSpPr>
              <p:spPr>
                <a:xfrm>
                  <a:off x="3325659" y="2437234"/>
                  <a:ext cx="713014" cy="713014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91440" rtlCol="0" anchor="ctr"/>
                <a:lstStyle/>
                <a:p>
                  <a:pPr algn="ctr"/>
                  <a:endParaRPr lang="en-US" sz="1600" i="1" dirty="0"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pic>
              <p:nvPicPr>
                <p:cNvPr id="200" name="Picture 199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529766" y="2611196"/>
                  <a:ext cx="304800" cy="419100"/>
                </a:xfrm>
                <a:prstGeom prst="rect">
                  <a:avLst/>
                </a:prstGeom>
              </p:spPr>
            </p:pic>
          </p:grpSp>
          <p:grpSp>
            <p:nvGrpSpPr>
              <p:cNvPr id="117" name="Group 116"/>
              <p:cNvGrpSpPr/>
              <p:nvPr/>
            </p:nvGrpSpPr>
            <p:grpSpPr>
              <a:xfrm>
                <a:off x="3824588" y="3530428"/>
                <a:ext cx="713014" cy="713014"/>
                <a:chOff x="3325659" y="3426851"/>
                <a:chExt cx="713014" cy="713014"/>
              </a:xfrm>
            </p:grpSpPr>
            <p:sp>
              <p:nvSpPr>
                <p:cNvPr id="197" name="Oval 196"/>
                <p:cNvSpPr/>
                <p:nvPr/>
              </p:nvSpPr>
              <p:spPr>
                <a:xfrm>
                  <a:off x="3325659" y="3426851"/>
                  <a:ext cx="713014" cy="713014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91440" rtlCol="0" anchor="ctr"/>
                <a:lstStyle/>
                <a:p>
                  <a:pPr algn="ctr"/>
                  <a:endParaRPr lang="en-US" sz="2000" i="1" dirty="0"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pic>
              <p:nvPicPr>
                <p:cNvPr id="198" name="Picture 197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513339" y="3559251"/>
                  <a:ext cx="317500" cy="419100"/>
                </a:xfrm>
                <a:prstGeom prst="rect">
                  <a:avLst/>
                </a:prstGeom>
              </p:spPr>
            </p:pic>
          </p:grpSp>
          <p:grpSp>
            <p:nvGrpSpPr>
              <p:cNvPr id="118" name="Group 117"/>
              <p:cNvGrpSpPr/>
              <p:nvPr/>
            </p:nvGrpSpPr>
            <p:grpSpPr>
              <a:xfrm>
                <a:off x="3824588" y="4914573"/>
                <a:ext cx="713014" cy="713014"/>
                <a:chOff x="3325659" y="5286344"/>
                <a:chExt cx="713014" cy="713014"/>
              </a:xfrm>
            </p:grpSpPr>
            <p:sp>
              <p:nvSpPr>
                <p:cNvPr id="195" name="Oval 194"/>
                <p:cNvSpPr/>
                <p:nvPr/>
              </p:nvSpPr>
              <p:spPr>
                <a:xfrm>
                  <a:off x="3325659" y="5286344"/>
                  <a:ext cx="713014" cy="713014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91440" rtlCol="0" anchor="ctr"/>
                <a:lstStyle/>
                <a:p>
                  <a:pPr algn="ctr"/>
                  <a:endParaRPr lang="en-US" sz="2000" i="1" dirty="0"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pic>
              <p:nvPicPr>
                <p:cNvPr id="196" name="Picture 195"/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491666" y="5456667"/>
                  <a:ext cx="457200" cy="419100"/>
                </a:xfrm>
                <a:prstGeom prst="rect">
                  <a:avLst/>
                </a:prstGeom>
              </p:spPr>
            </p:pic>
          </p:grpSp>
          <p:cxnSp>
            <p:nvCxnSpPr>
              <p:cNvPr id="119" name="Straight Arrow Connector 118"/>
              <p:cNvCxnSpPr>
                <a:stCxn id="104" idx="6"/>
                <a:endCxn id="163" idx="2"/>
              </p:cNvCxnSpPr>
              <p:nvPr/>
            </p:nvCxnSpPr>
            <p:spPr>
              <a:xfrm flipV="1">
                <a:off x="3447285" y="2897318"/>
                <a:ext cx="377303" cy="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0" name="Straight Arrow Connector 119"/>
              <p:cNvCxnSpPr>
                <a:stCxn id="116" idx="6"/>
                <a:endCxn id="165" idx="2"/>
              </p:cNvCxnSpPr>
              <p:nvPr/>
            </p:nvCxnSpPr>
            <p:spPr>
              <a:xfrm flipV="1">
                <a:off x="3447285" y="3886935"/>
                <a:ext cx="377303" cy="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1" name="Straight Arrow Connector 120"/>
              <p:cNvCxnSpPr>
                <a:stCxn id="129" idx="6"/>
                <a:endCxn id="166" idx="2"/>
              </p:cNvCxnSpPr>
              <p:nvPr/>
            </p:nvCxnSpPr>
            <p:spPr>
              <a:xfrm flipV="1">
                <a:off x="3447285" y="5271080"/>
                <a:ext cx="377303" cy="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122" name="Group 121"/>
              <p:cNvGrpSpPr/>
              <p:nvPr/>
            </p:nvGrpSpPr>
            <p:grpSpPr>
              <a:xfrm>
                <a:off x="5972324" y="4265095"/>
                <a:ext cx="130629" cy="593273"/>
                <a:chOff x="4158341" y="3706586"/>
                <a:chExt cx="130629" cy="593273"/>
              </a:xfrm>
            </p:grpSpPr>
            <p:sp>
              <p:nvSpPr>
                <p:cNvPr id="192" name="Oval 191"/>
                <p:cNvSpPr/>
                <p:nvPr/>
              </p:nvSpPr>
              <p:spPr>
                <a:xfrm>
                  <a:off x="4158341" y="3706586"/>
                  <a:ext cx="130629" cy="130629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193" name="Oval 192"/>
                <p:cNvSpPr/>
                <p:nvPr/>
              </p:nvSpPr>
              <p:spPr>
                <a:xfrm>
                  <a:off x="4158341" y="3937908"/>
                  <a:ext cx="130629" cy="130629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194" name="Oval 193"/>
                <p:cNvSpPr/>
                <p:nvPr/>
              </p:nvSpPr>
              <p:spPr>
                <a:xfrm>
                  <a:off x="4158341" y="4169230"/>
                  <a:ext cx="130629" cy="130629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</p:grpSp>
          <p:grpSp>
            <p:nvGrpSpPr>
              <p:cNvPr id="123" name="Group 122"/>
              <p:cNvGrpSpPr/>
              <p:nvPr/>
            </p:nvGrpSpPr>
            <p:grpSpPr>
              <a:xfrm>
                <a:off x="5777992" y="2637672"/>
                <a:ext cx="519293" cy="519293"/>
                <a:chOff x="2706449" y="4584954"/>
                <a:chExt cx="662755" cy="662755"/>
              </a:xfrm>
            </p:grpSpPr>
            <p:sp>
              <p:nvSpPr>
                <p:cNvPr id="190" name="Oval 189"/>
                <p:cNvSpPr/>
                <p:nvPr/>
              </p:nvSpPr>
              <p:spPr>
                <a:xfrm>
                  <a:off x="2706449" y="4584954"/>
                  <a:ext cx="662755" cy="662755"/>
                </a:xfrm>
                <a:prstGeom prst="ellipse">
                  <a:avLst/>
                </a:prstGeom>
                <a:ln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400" dirty="0">
                    <a:solidFill>
                      <a:prstClr val="black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191" name="Freeform 190"/>
                <p:cNvSpPr/>
                <p:nvPr/>
              </p:nvSpPr>
              <p:spPr>
                <a:xfrm>
                  <a:off x="2830008" y="4750077"/>
                  <a:ext cx="415636" cy="332509"/>
                </a:xfrm>
                <a:custGeom>
                  <a:avLst/>
                  <a:gdLst>
                    <a:gd name="connsiteX0" fmla="*/ 0 w 1340556"/>
                    <a:gd name="connsiteY0" fmla="*/ 1189143 h 1288265"/>
                    <a:gd name="connsiteX1" fmla="*/ 310444 w 1340556"/>
                    <a:gd name="connsiteY1" fmla="*/ 1189143 h 1288265"/>
                    <a:gd name="connsiteX2" fmla="*/ 776111 w 1340556"/>
                    <a:gd name="connsiteY2" fmla="*/ 159032 h 1288265"/>
                    <a:gd name="connsiteX3" fmla="*/ 1340556 w 1340556"/>
                    <a:gd name="connsiteY3" fmla="*/ 3810 h 1288265"/>
                    <a:gd name="connsiteX0" fmla="*/ 0 w 1340556"/>
                    <a:gd name="connsiteY0" fmla="*/ 1186354 h 1233692"/>
                    <a:gd name="connsiteX1" fmla="*/ 437444 w 1340556"/>
                    <a:gd name="connsiteY1" fmla="*/ 1073465 h 1233692"/>
                    <a:gd name="connsiteX2" fmla="*/ 776111 w 1340556"/>
                    <a:gd name="connsiteY2" fmla="*/ 156243 h 1233692"/>
                    <a:gd name="connsiteX3" fmla="*/ 1340556 w 1340556"/>
                    <a:gd name="connsiteY3" fmla="*/ 1021 h 1233692"/>
                    <a:gd name="connsiteX0" fmla="*/ 0 w 1340556"/>
                    <a:gd name="connsiteY0" fmla="*/ 1186354 h 1186354"/>
                    <a:gd name="connsiteX1" fmla="*/ 776111 w 1340556"/>
                    <a:gd name="connsiteY1" fmla="*/ 156243 h 1186354"/>
                    <a:gd name="connsiteX2" fmla="*/ 1340556 w 1340556"/>
                    <a:gd name="connsiteY2" fmla="*/ 1021 h 1186354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340556" h="1185333">
                      <a:moveTo>
                        <a:pt x="0" y="1185333"/>
                      </a:moveTo>
                      <a:cubicBezTo>
                        <a:pt x="1053774" y="1171223"/>
                        <a:pt x="380177" y="14110"/>
                        <a:pt x="1340556" y="0"/>
                      </a:cubicBezTo>
                    </a:path>
                  </a:pathLst>
                </a:custGeom>
                <a:ln>
                  <a:solidFill>
                    <a:schemeClr val="bg1"/>
                  </a:solidFill>
                </a:ln>
                <a:effectLst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>
                    <a:solidFill>
                      <a:srgbClr val="000000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</p:grpSp>
          <p:cxnSp>
            <p:nvCxnSpPr>
              <p:cNvPr id="124" name="Straight Arrow Connector 123"/>
              <p:cNvCxnSpPr>
                <a:stCxn id="163" idx="6"/>
              </p:cNvCxnSpPr>
              <p:nvPr/>
            </p:nvCxnSpPr>
            <p:spPr>
              <a:xfrm>
                <a:off x="4537602" y="2897318"/>
                <a:ext cx="1240390" cy="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5" name="Straight Arrow Connector 124"/>
              <p:cNvCxnSpPr>
                <a:stCxn id="165" idx="6"/>
              </p:cNvCxnSpPr>
              <p:nvPr/>
            </p:nvCxnSpPr>
            <p:spPr>
              <a:xfrm flipV="1">
                <a:off x="4537602" y="2897319"/>
                <a:ext cx="1240390" cy="98961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6" name="Straight Arrow Connector 125"/>
              <p:cNvCxnSpPr>
                <a:stCxn id="166" idx="6"/>
              </p:cNvCxnSpPr>
              <p:nvPr/>
            </p:nvCxnSpPr>
            <p:spPr>
              <a:xfrm flipV="1">
                <a:off x="4537602" y="2897319"/>
                <a:ext cx="1240390" cy="237376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127" name="Group 126"/>
              <p:cNvGrpSpPr/>
              <p:nvPr/>
            </p:nvGrpSpPr>
            <p:grpSpPr>
              <a:xfrm>
                <a:off x="5777992" y="3627289"/>
                <a:ext cx="519293" cy="519293"/>
                <a:chOff x="2706449" y="4584954"/>
                <a:chExt cx="662755" cy="662755"/>
              </a:xfrm>
            </p:grpSpPr>
            <p:sp>
              <p:nvSpPr>
                <p:cNvPr id="188" name="Oval 187"/>
                <p:cNvSpPr/>
                <p:nvPr/>
              </p:nvSpPr>
              <p:spPr>
                <a:xfrm>
                  <a:off x="2706449" y="4584954"/>
                  <a:ext cx="662755" cy="662755"/>
                </a:xfrm>
                <a:prstGeom prst="ellipse">
                  <a:avLst/>
                </a:prstGeom>
                <a:ln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400" dirty="0">
                    <a:solidFill>
                      <a:prstClr val="black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189" name="Freeform 188"/>
                <p:cNvSpPr/>
                <p:nvPr/>
              </p:nvSpPr>
              <p:spPr>
                <a:xfrm>
                  <a:off x="2830008" y="4750077"/>
                  <a:ext cx="415636" cy="332509"/>
                </a:xfrm>
                <a:custGeom>
                  <a:avLst/>
                  <a:gdLst>
                    <a:gd name="connsiteX0" fmla="*/ 0 w 1340556"/>
                    <a:gd name="connsiteY0" fmla="*/ 1189143 h 1288265"/>
                    <a:gd name="connsiteX1" fmla="*/ 310444 w 1340556"/>
                    <a:gd name="connsiteY1" fmla="*/ 1189143 h 1288265"/>
                    <a:gd name="connsiteX2" fmla="*/ 776111 w 1340556"/>
                    <a:gd name="connsiteY2" fmla="*/ 159032 h 1288265"/>
                    <a:gd name="connsiteX3" fmla="*/ 1340556 w 1340556"/>
                    <a:gd name="connsiteY3" fmla="*/ 3810 h 1288265"/>
                    <a:gd name="connsiteX0" fmla="*/ 0 w 1340556"/>
                    <a:gd name="connsiteY0" fmla="*/ 1186354 h 1233692"/>
                    <a:gd name="connsiteX1" fmla="*/ 437444 w 1340556"/>
                    <a:gd name="connsiteY1" fmla="*/ 1073465 h 1233692"/>
                    <a:gd name="connsiteX2" fmla="*/ 776111 w 1340556"/>
                    <a:gd name="connsiteY2" fmla="*/ 156243 h 1233692"/>
                    <a:gd name="connsiteX3" fmla="*/ 1340556 w 1340556"/>
                    <a:gd name="connsiteY3" fmla="*/ 1021 h 1233692"/>
                    <a:gd name="connsiteX0" fmla="*/ 0 w 1340556"/>
                    <a:gd name="connsiteY0" fmla="*/ 1186354 h 1186354"/>
                    <a:gd name="connsiteX1" fmla="*/ 776111 w 1340556"/>
                    <a:gd name="connsiteY1" fmla="*/ 156243 h 1186354"/>
                    <a:gd name="connsiteX2" fmla="*/ 1340556 w 1340556"/>
                    <a:gd name="connsiteY2" fmla="*/ 1021 h 1186354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340556" h="1185333">
                      <a:moveTo>
                        <a:pt x="0" y="1185333"/>
                      </a:moveTo>
                      <a:cubicBezTo>
                        <a:pt x="1053774" y="1171223"/>
                        <a:pt x="380177" y="14110"/>
                        <a:pt x="1340556" y="0"/>
                      </a:cubicBezTo>
                    </a:path>
                  </a:pathLst>
                </a:custGeom>
                <a:ln>
                  <a:solidFill>
                    <a:schemeClr val="bg1"/>
                  </a:solidFill>
                </a:ln>
                <a:effectLst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>
                    <a:solidFill>
                      <a:srgbClr val="000000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</p:grpSp>
          <p:cxnSp>
            <p:nvCxnSpPr>
              <p:cNvPr id="128" name="Straight Arrow Connector 127"/>
              <p:cNvCxnSpPr>
                <a:stCxn id="165" idx="6"/>
              </p:cNvCxnSpPr>
              <p:nvPr/>
            </p:nvCxnSpPr>
            <p:spPr>
              <a:xfrm>
                <a:off x="4537602" y="3886935"/>
                <a:ext cx="1240390" cy="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9" name="Straight Arrow Connector 128"/>
              <p:cNvCxnSpPr>
                <a:stCxn id="166" idx="6"/>
              </p:cNvCxnSpPr>
              <p:nvPr/>
            </p:nvCxnSpPr>
            <p:spPr>
              <a:xfrm flipV="1">
                <a:off x="4537602" y="3886936"/>
                <a:ext cx="1240390" cy="138414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0" name="Straight Arrow Connector 129"/>
              <p:cNvCxnSpPr>
                <a:stCxn id="163" idx="6"/>
              </p:cNvCxnSpPr>
              <p:nvPr/>
            </p:nvCxnSpPr>
            <p:spPr>
              <a:xfrm>
                <a:off x="4537602" y="2897318"/>
                <a:ext cx="1240390" cy="98961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131" name="Group 130"/>
              <p:cNvGrpSpPr/>
              <p:nvPr/>
            </p:nvGrpSpPr>
            <p:grpSpPr>
              <a:xfrm>
                <a:off x="5777992" y="5011434"/>
                <a:ext cx="519293" cy="519293"/>
                <a:chOff x="2706449" y="4584954"/>
                <a:chExt cx="662755" cy="662755"/>
              </a:xfrm>
            </p:grpSpPr>
            <p:sp>
              <p:nvSpPr>
                <p:cNvPr id="186" name="Oval 185"/>
                <p:cNvSpPr/>
                <p:nvPr/>
              </p:nvSpPr>
              <p:spPr>
                <a:xfrm>
                  <a:off x="2706449" y="4584954"/>
                  <a:ext cx="662755" cy="662755"/>
                </a:xfrm>
                <a:prstGeom prst="ellipse">
                  <a:avLst/>
                </a:prstGeom>
                <a:ln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400" dirty="0">
                    <a:solidFill>
                      <a:prstClr val="black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187" name="Freeform 186"/>
                <p:cNvSpPr/>
                <p:nvPr/>
              </p:nvSpPr>
              <p:spPr>
                <a:xfrm>
                  <a:off x="2830008" y="4750077"/>
                  <a:ext cx="415636" cy="332509"/>
                </a:xfrm>
                <a:custGeom>
                  <a:avLst/>
                  <a:gdLst>
                    <a:gd name="connsiteX0" fmla="*/ 0 w 1340556"/>
                    <a:gd name="connsiteY0" fmla="*/ 1189143 h 1288265"/>
                    <a:gd name="connsiteX1" fmla="*/ 310444 w 1340556"/>
                    <a:gd name="connsiteY1" fmla="*/ 1189143 h 1288265"/>
                    <a:gd name="connsiteX2" fmla="*/ 776111 w 1340556"/>
                    <a:gd name="connsiteY2" fmla="*/ 159032 h 1288265"/>
                    <a:gd name="connsiteX3" fmla="*/ 1340556 w 1340556"/>
                    <a:gd name="connsiteY3" fmla="*/ 3810 h 1288265"/>
                    <a:gd name="connsiteX0" fmla="*/ 0 w 1340556"/>
                    <a:gd name="connsiteY0" fmla="*/ 1186354 h 1233692"/>
                    <a:gd name="connsiteX1" fmla="*/ 437444 w 1340556"/>
                    <a:gd name="connsiteY1" fmla="*/ 1073465 h 1233692"/>
                    <a:gd name="connsiteX2" fmla="*/ 776111 w 1340556"/>
                    <a:gd name="connsiteY2" fmla="*/ 156243 h 1233692"/>
                    <a:gd name="connsiteX3" fmla="*/ 1340556 w 1340556"/>
                    <a:gd name="connsiteY3" fmla="*/ 1021 h 1233692"/>
                    <a:gd name="connsiteX0" fmla="*/ 0 w 1340556"/>
                    <a:gd name="connsiteY0" fmla="*/ 1186354 h 1186354"/>
                    <a:gd name="connsiteX1" fmla="*/ 776111 w 1340556"/>
                    <a:gd name="connsiteY1" fmla="*/ 156243 h 1186354"/>
                    <a:gd name="connsiteX2" fmla="*/ 1340556 w 1340556"/>
                    <a:gd name="connsiteY2" fmla="*/ 1021 h 1186354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340556" h="1185333">
                      <a:moveTo>
                        <a:pt x="0" y="1185333"/>
                      </a:moveTo>
                      <a:cubicBezTo>
                        <a:pt x="1053774" y="1171223"/>
                        <a:pt x="380177" y="14110"/>
                        <a:pt x="1340556" y="0"/>
                      </a:cubicBezTo>
                    </a:path>
                  </a:pathLst>
                </a:custGeom>
                <a:ln>
                  <a:solidFill>
                    <a:schemeClr val="bg1"/>
                  </a:solidFill>
                </a:ln>
                <a:effectLst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>
                    <a:solidFill>
                      <a:srgbClr val="000000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</p:grpSp>
          <p:cxnSp>
            <p:nvCxnSpPr>
              <p:cNvPr id="132" name="Straight Arrow Connector 131"/>
              <p:cNvCxnSpPr>
                <a:stCxn id="166" idx="6"/>
              </p:cNvCxnSpPr>
              <p:nvPr/>
            </p:nvCxnSpPr>
            <p:spPr>
              <a:xfrm>
                <a:off x="4537602" y="5271080"/>
                <a:ext cx="1849990" cy="1169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3" name="Straight Arrow Connector 132"/>
              <p:cNvCxnSpPr>
                <a:stCxn id="165" idx="6"/>
              </p:cNvCxnSpPr>
              <p:nvPr/>
            </p:nvCxnSpPr>
            <p:spPr>
              <a:xfrm>
                <a:off x="4537602" y="3886935"/>
                <a:ext cx="1240390" cy="138414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4" name="Straight Arrow Connector 133"/>
              <p:cNvCxnSpPr>
                <a:stCxn id="163" idx="6"/>
              </p:cNvCxnSpPr>
              <p:nvPr/>
            </p:nvCxnSpPr>
            <p:spPr>
              <a:xfrm>
                <a:off x="4537602" y="2897318"/>
                <a:ext cx="1240390" cy="237376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5" name="Straight Arrow Connector 134"/>
              <p:cNvCxnSpPr/>
              <p:nvPr/>
            </p:nvCxnSpPr>
            <p:spPr>
              <a:xfrm flipV="1">
                <a:off x="6297285" y="2897318"/>
                <a:ext cx="377303" cy="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6" name="Straight Arrow Connector 135"/>
              <p:cNvCxnSpPr/>
              <p:nvPr/>
            </p:nvCxnSpPr>
            <p:spPr>
              <a:xfrm flipV="1">
                <a:off x="6297285" y="3886935"/>
                <a:ext cx="377303" cy="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7" name="Straight Arrow Connector 136"/>
              <p:cNvCxnSpPr/>
              <p:nvPr/>
            </p:nvCxnSpPr>
            <p:spPr>
              <a:xfrm flipV="1">
                <a:off x="6297285" y="5271080"/>
                <a:ext cx="377303" cy="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138" name="Group 137"/>
              <p:cNvGrpSpPr/>
              <p:nvPr/>
            </p:nvGrpSpPr>
            <p:grpSpPr>
              <a:xfrm>
                <a:off x="6674588" y="4914573"/>
                <a:ext cx="713014" cy="713014"/>
                <a:chOff x="6391559" y="5032506"/>
                <a:chExt cx="713014" cy="713014"/>
              </a:xfrm>
            </p:grpSpPr>
            <p:sp>
              <p:nvSpPr>
                <p:cNvPr id="184" name="Oval 183"/>
                <p:cNvSpPr/>
                <p:nvPr/>
              </p:nvSpPr>
              <p:spPr>
                <a:xfrm>
                  <a:off x="6391559" y="5032506"/>
                  <a:ext cx="713014" cy="713014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91440" rtlCol="0" anchor="ctr"/>
                <a:lstStyle/>
                <a:p>
                  <a:pPr algn="ctr"/>
                  <a:endParaRPr lang="en-US" sz="2000" i="1" dirty="0"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pic>
              <p:nvPicPr>
                <p:cNvPr id="185" name="Picture 184"/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538312" y="5177429"/>
                  <a:ext cx="457200" cy="419100"/>
                </a:xfrm>
                <a:prstGeom prst="rect">
                  <a:avLst/>
                </a:prstGeom>
              </p:spPr>
            </p:pic>
          </p:grpSp>
          <p:grpSp>
            <p:nvGrpSpPr>
              <p:cNvPr id="139" name="Group 138"/>
              <p:cNvGrpSpPr/>
              <p:nvPr/>
            </p:nvGrpSpPr>
            <p:grpSpPr>
              <a:xfrm>
                <a:off x="6674588" y="3530428"/>
                <a:ext cx="713014" cy="713014"/>
                <a:chOff x="6391559" y="3452413"/>
                <a:chExt cx="713014" cy="713014"/>
              </a:xfrm>
            </p:grpSpPr>
            <p:sp>
              <p:nvSpPr>
                <p:cNvPr id="182" name="Oval 181"/>
                <p:cNvSpPr/>
                <p:nvPr/>
              </p:nvSpPr>
              <p:spPr>
                <a:xfrm>
                  <a:off x="6391559" y="3452413"/>
                  <a:ext cx="713014" cy="713014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91440" rtlCol="0" anchor="ctr"/>
                <a:lstStyle/>
                <a:p>
                  <a:pPr algn="ctr"/>
                  <a:endParaRPr lang="en-US" sz="2000" i="1" dirty="0"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pic>
              <p:nvPicPr>
                <p:cNvPr id="183" name="Picture 182"/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576603" y="3612972"/>
                  <a:ext cx="317500" cy="419100"/>
                </a:xfrm>
                <a:prstGeom prst="rect">
                  <a:avLst/>
                </a:prstGeom>
              </p:spPr>
            </p:pic>
          </p:grpSp>
          <p:grpSp>
            <p:nvGrpSpPr>
              <p:cNvPr id="140" name="Group 139"/>
              <p:cNvGrpSpPr/>
              <p:nvPr/>
            </p:nvGrpSpPr>
            <p:grpSpPr>
              <a:xfrm>
                <a:off x="6674588" y="2540811"/>
                <a:ext cx="713014" cy="713014"/>
                <a:chOff x="6391559" y="2462796"/>
                <a:chExt cx="713014" cy="713014"/>
              </a:xfrm>
            </p:grpSpPr>
            <p:sp>
              <p:nvSpPr>
                <p:cNvPr id="180" name="Oval 179"/>
                <p:cNvSpPr/>
                <p:nvPr/>
              </p:nvSpPr>
              <p:spPr>
                <a:xfrm>
                  <a:off x="6391559" y="2462796"/>
                  <a:ext cx="713014" cy="713014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91440" rtlCol="0" anchor="ctr"/>
                <a:lstStyle/>
                <a:p>
                  <a:pPr algn="ctr"/>
                  <a:endParaRPr lang="en-US" sz="1600" i="1" dirty="0"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pic>
              <p:nvPicPr>
                <p:cNvPr id="181" name="Picture 180"/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576603" y="2636677"/>
                  <a:ext cx="317500" cy="419100"/>
                </a:xfrm>
                <a:prstGeom prst="rect">
                  <a:avLst/>
                </a:prstGeom>
              </p:spPr>
            </p:pic>
          </p:grpSp>
          <p:grpSp>
            <p:nvGrpSpPr>
              <p:cNvPr id="163" name="Group 162"/>
              <p:cNvGrpSpPr/>
              <p:nvPr/>
            </p:nvGrpSpPr>
            <p:grpSpPr>
              <a:xfrm>
                <a:off x="8284198" y="3627289"/>
                <a:ext cx="519293" cy="519293"/>
                <a:chOff x="2706449" y="4584954"/>
                <a:chExt cx="662755" cy="662755"/>
              </a:xfrm>
            </p:grpSpPr>
            <p:sp>
              <p:nvSpPr>
                <p:cNvPr id="178" name="Oval 177"/>
                <p:cNvSpPr/>
                <p:nvPr/>
              </p:nvSpPr>
              <p:spPr>
                <a:xfrm>
                  <a:off x="2706449" y="4584954"/>
                  <a:ext cx="662755" cy="662755"/>
                </a:xfrm>
                <a:prstGeom prst="ellipse">
                  <a:avLst/>
                </a:prstGeom>
                <a:ln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400" dirty="0">
                    <a:solidFill>
                      <a:prstClr val="black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179" name="Freeform 178"/>
                <p:cNvSpPr/>
                <p:nvPr/>
              </p:nvSpPr>
              <p:spPr>
                <a:xfrm>
                  <a:off x="2830008" y="4750077"/>
                  <a:ext cx="415636" cy="332509"/>
                </a:xfrm>
                <a:custGeom>
                  <a:avLst/>
                  <a:gdLst>
                    <a:gd name="connsiteX0" fmla="*/ 0 w 1340556"/>
                    <a:gd name="connsiteY0" fmla="*/ 1189143 h 1288265"/>
                    <a:gd name="connsiteX1" fmla="*/ 310444 w 1340556"/>
                    <a:gd name="connsiteY1" fmla="*/ 1189143 h 1288265"/>
                    <a:gd name="connsiteX2" fmla="*/ 776111 w 1340556"/>
                    <a:gd name="connsiteY2" fmla="*/ 159032 h 1288265"/>
                    <a:gd name="connsiteX3" fmla="*/ 1340556 w 1340556"/>
                    <a:gd name="connsiteY3" fmla="*/ 3810 h 1288265"/>
                    <a:gd name="connsiteX0" fmla="*/ 0 w 1340556"/>
                    <a:gd name="connsiteY0" fmla="*/ 1186354 h 1233692"/>
                    <a:gd name="connsiteX1" fmla="*/ 437444 w 1340556"/>
                    <a:gd name="connsiteY1" fmla="*/ 1073465 h 1233692"/>
                    <a:gd name="connsiteX2" fmla="*/ 776111 w 1340556"/>
                    <a:gd name="connsiteY2" fmla="*/ 156243 h 1233692"/>
                    <a:gd name="connsiteX3" fmla="*/ 1340556 w 1340556"/>
                    <a:gd name="connsiteY3" fmla="*/ 1021 h 1233692"/>
                    <a:gd name="connsiteX0" fmla="*/ 0 w 1340556"/>
                    <a:gd name="connsiteY0" fmla="*/ 1186354 h 1186354"/>
                    <a:gd name="connsiteX1" fmla="*/ 776111 w 1340556"/>
                    <a:gd name="connsiteY1" fmla="*/ 156243 h 1186354"/>
                    <a:gd name="connsiteX2" fmla="*/ 1340556 w 1340556"/>
                    <a:gd name="connsiteY2" fmla="*/ 1021 h 1186354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340556" h="1185333">
                      <a:moveTo>
                        <a:pt x="0" y="1185333"/>
                      </a:moveTo>
                      <a:cubicBezTo>
                        <a:pt x="1053774" y="1171223"/>
                        <a:pt x="380177" y="14110"/>
                        <a:pt x="1340556" y="0"/>
                      </a:cubicBezTo>
                    </a:path>
                  </a:pathLst>
                </a:custGeom>
                <a:ln>
                  <a:solidFill>
                    <a:schemeClr val="bg1"/>
                  </a:solidFill>
                </a:ln>
                <a:effectLst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>
                    <a:solidFill>
                      <a:srgbClr val="000000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</p:grpSp>
          <p:cxnSp>
            <p:nvCxnSpPr>
              <p:cNvPr id="165" name="Straight Arrow Connector 164"/>
              <p:cNvCxnSpPr/>
              <p:nvPr/>
            </p:nvCxnSpPr>
            <p:spPr>
              <a:xfrm>
                <a:off x="7387602" y="3886935"/>
                <a:ext cx="896596" cy="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6" name="Straight Arrow Connector 165"/>
              <p:cNvCxnSpPr/>
              <p:nvPr/>
            </p:nvCxnSpPr>
            <p:spPr>
              <a:xfrm>
                <a:off x="7387602" y="2897318"/>
                <a:ext cx="896596" cy="98961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8" name="Straight Arrow Connector 167"/>
              <p:cNvCxnSpPr/>
              <p:nvPr/>
            </p:nvCxnSpPr>
            <p:spPr>
              <a:xfrm flipV="1">
                <a:off x="7387602" y="3886936"/>
                <a:ext cx="896596" cy="138414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69" name="Oval 168"/>
              <p:cNvSpPr/>
              <p:nvPr/>
            </p:nvSpPr>
            <p:spPr>
              <a:xfrm>
                <a:off x="9439729" y="3528571"/>
                <a:ext cx="713014" cy="7130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91440" rtlCol="0" anchor="ctr"/>
              <a:lstStyle/>
              <a:p>
                <a:pPr algn="ctr"/>
                <a:r>
                  <a:rPr lang="en-US" sz="3200" i="1" dirty="0">
                    <a:latin typeface="Helvetica Neue" charset="0"/>
                    <a:ea typeface="Helvetica Neue" charset="0"/>
                    <a:cs typeface="Helvetica Neue" charset="0"/>
                  </a:rPr>
                  <a:t>f</a:t>
                </a:r>
                <a:endParaRPr lang="en-US" sz="2000" i="1" dirty="0"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cxnSp>
            <p:nvCxnSpPr>
              <p:cNvPr id="171" name="Straight Arrow Connector 170"/>
              <p:cNvCxnSpPr/>
              <p:nvPr/>
            </p:nvCxnSpPr>
            <p:spPr>
              <a:xfrm flipV="1">
                <a:off x="8803491" y="3885078"/>
                <a:ext cx="636238" cy="185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75" name="TextBox 174"/>
              <p:cNvSpPr txBox="1"/>
              <p:nvPr/>
            </p:nvSpPr>
            <p:spPr>
              <a:xfrm>
                <a:off x="2024207" y="2364895"/>
                <a:ext cx="681379" cy="5344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i="1" dirty="0"/>
                  <a:t>W</a:t>
                </a:r>
                <a:r>
                  <a:rPr lang="en-US" sz="2400" i="1" baseline="30000" dirty="0"/>
                  <a:t>0</a:t>
                </a:r>
                <a:endParaRPr lang="en-US" sz="2400" i="1" dirty="0"/>
              </a:p>
            </p:txBody>
          </p:sp>
          <p:sp>
            <p:nvSpPr>
              <p:cNvPr id="176" name="TextBox 175"/>
              <p:cNvSpPr txBox="1"/>
              <p:nvPr/>
            </p:nvSpPr>
            <p:spPr>
              <a:xfrm>
                <a:off x="4806648" y="2401740"/>
                <a:ext cx="681379" cy="5344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i="1" dirty="0"/>
                  <a:t>W</a:t>
                </a:r>
                <a:r>
                  <a:rPr lang="en-US" sz="2400" i="1" baseline="30000" dirty="0"/>
                  <a:t>1</a:t>
                </a:r>
                <a:endParaRPr lang="en-US" sz="2400" i="1" dirty="0"/>
              </a:p>
            </p:txBody>
          </p:sp>
          <p:sp>
            <p:nvSpPr>
              <p:cNvPr id="177" name="TextBox 176"/>
              <p:cNvSpPr txBox="1"/>
              <p:nvPr/>
            </p:nvSpPr>
            <p:spPr>
              <a:xfrm>
                <a:off x="7725062" y="2879358"/>
                <a:ext cx="681379" cy="5344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i="1" dirty="0"/>
                  <a:t>W</a:t>
                </a:r>
                <a:r>
                  <a:rPr lang="en-US" sz="2400" i="1" baseline="30000" dirty="0"/>
                  <a:t>2</a:t>
                </a:r>
                <a:endParaRPr lang="en-US" sz="2400" i="1" dirty="0"/>
              </a:p>
            </p:txBody>
          </p:sp>
        </p:grpSp>
        <p:sp>
          <p:nvSpPr>
            <p:cNvPr id="98" name="TextBox 97"/>
            <p:cNvSpPr txBox="1"/>
            <p:nvPr/>
          </p:nvSpPr>
          <p:spPr>
            <a:xfrm>
              <a:off x="8209532" y="5270344"/>
              <a:ext cx="2518431" cy="5344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accent2"/>
                  </a:solidFill>
                  <a:latin typeface="Helvetica Neue" charset="0"/>
                  <a:ea typeface="Helvetica Neue" charset="0"/>
                  <a:cs typeface="Helvetica Neue" charset="0"/>
                </a:rPr>
                <a:t>Hidden Layers</a:t>
              </a:r>
            </a:p>
          </p:txBody>
        </p:sp>
        <p:sp>
          <p:nvSpPr>
            <p:cNvPr id="99" name="TextBox 98"/>
            <p:cNvSpPr txBox="1"/>
            <p:nvPr/>
          </p:nvSpPr>
          <p:spPr>
            <a:xfrm rot="16200000">
              <a:off x="221588" y="3832734"/>
              <a:ext cx="2002572" cy="5344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accent5"/>
                  </a:solidFill>
                  <a:latin typeface="Helvetica Neue" charset="0"/>
                  <a:ea typeface="Helvetica Neue" charset="0"/>
                  <a:cs typeface="Helvetica Neue" charset="0"/>
                </a:rPr>
                <a:t>Input Layer</a:t>
              </a:r>
            </a:p>
          </p:txBody>
        </p:sp>
      </p:grpSp>
      <p:pic>
        <p:nvPicPr>
          <p:cNvPr id="210" name="Picture 20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4007" y="1730809"/>
            <a:ext cx="96647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9287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3DA46562-992A-894F-AD84-D23596FCCC28}"/>
              </a:ext>
            </a:extLst>
          </p:cNvPr>
          <p:cNvGrpSpPr/>
          <p:nvPr/>
        </p:nvGrpSpPr>
        <p:grpSpPr>
          <a:xfrm>
            <a:off x="245683" y="1565014"/>
            <a:ext cx="5026291" cy="3478800"/>
            <a:chOff x="258936" y="1199196"/>
            <a:chExt cx="5026291" cy="3478800"/>
          </a:xfrm>
        </p:grpSpPr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95CF5E86-0527-224E-AAD7-27A3AEA0AB0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58936" y="1660476"/>
              <a:ext cx="4946700" cy="3017520"/>
              <a:chOff x="751840" y="246463"/>
              <a:chExt cx="12229095" cy="7459830"/>
            </a:xfrm>
          </p:grpSpPr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D3082EEC-79FA-E74A-BAE4-935BB7B70F36}"/>
                  </a:ext>
                </a:extLst>
              </p:cNvPr>
              <p:cNvGrpSpPr/>
              <p:nvPr/>
            </p:nvGrpSpPr>
            <p:grpSpPr>
              <a:xfrm rot="4500000">
                <a:off x="5561680" y="-3780159"/>
                <a:ext cx="3392633" cy="11445877"/>
                <a:chOff x="2137323" y="2926080"/>
                <a:chExt cx="1965611" cy="1965611"/>
              </a:xfrm>
            </p:grpSpPr>
            <p:sp>
              <p:nvSpPr>
                <p:cNvPr id="66" name="Oval 65">
                  <a:extLst>
                    <a:ext uri="{FF2B5EF4-FFF2-40B4-BE49-F238E27FC236}">
                      <a16:creationId xmlns:a16="http://schemas.microsoft.com/office/drawing/2014/main" id="{95C37902-5C13-5E4E-B364-B895AAF804F0}"/>
                    </a:ext>
                  </a:extLst>
                </p:cNvPr>
                <p:cNvSpPr/>
                <p:nvPr/>
              </p:nvSpPr>
              <p:spPr>
                <a:xfrm>
                  <a:off x="2137323" y="2926080"/>
                  <a:ext cx="1965611" cy="1965611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" name="Oval 66">
                  <a:extLst>
                    <a:ext uri="{FF2B5EF4-FFF2-40B4-BE49-F238E27FC236}">
                      <a16:creationId xmlns:a16="http://schemas.microsoft.com/office/drawing/2014/main" id="{996CBDD7-665F-644B-819B-C5E38C1B6879}"/>
                    </a:ext>
                  </a:extLst>
                </p:cNvPr>
                <p:cNvSpPr/>
                <p:nvPr/>
              </p:nvSpPr>
              <p:spPr>
                <a:xfrm>
                  <a:off x="2226492" y="3015245"/>
                  <a:ext cx="1787278" cy="1787278"/>
                </a:xfrm>
                <a:prstGeom prst="ellipse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" name="Oval 67">
                  <a:extLst>
                    <a:ext uri="{FF2B5EF4-FFF2-40B4-BE49-F238E27FC236}">
                      <a16:creationId xmlns:a16="http://schemas.microsoft.com/office/drawing/2014/main" id="{59DA74D9-6799-5346-BC75-4F6A1308542D}"/>
                    </a:ext>
                  </a:extLst>
                </p:cNvPr>
                <p:cNvSpPr/>
                <p:nvPr/>
              </p:nvSpPr>
              <p:spPr>
                <a:xfrm>
                  <a:off x="2360511" y="3126552"/>
                  <a:ext cx="1519235" cy="1564666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" name="Oval 68">
                  <a:extLst>
                    <a:ext uri="{FF2B5EF4-FFF2-40B4-BE49-F238E27FC236}">
                      <a16:creationId xmlns:a16="http://schemas.microsoft.com/office/drawing/2014/main" id="{3BA09CF6-DB7A-1F48-A2BC-E66478ACCE41}"/>
                    </a:ext>
                  </a:extLst>
                </p:cNvPr>
                <p:cNvSpPr/>
                <p:nvPr/>
              </p:nvSpPr>
              <p:spPr>
                <a:xfrm>
                  <a:off x="2477518" y="3247059"/>
                  <a:ext cx="1285220" cy="1323652"/>
                </a:xfrm>
                <a:prstGeom prst="ellipse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" name="Oval 69">
                  <a:extLst>
                    <a:ext uri="{FF2B5EF4-FFF2-40B4-BE49-F238E27FC236}">
                      <a16:creationId xmlns:a16="http://schemas.microsoft.com/office/drawing/2014/main" id="{1450ED69-3DCB-BA48-AA04-9EFFA48E4EAF}"/>
                    </a:ext>
                  </a:extLst>
                </p:cNvPr>
                <p:cNvSpPr/>
                <p:nvPr/>
              </p:nvSpPr>
              <p:spPr>
                <a:xfrm>
                  <a:off x="2582226" y="3354899"/>
                  <a:ext cx="1075803" cy="1107974"/>
                </a:xfrm>
                <a:prstGeom prst="ellipse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" name="Oval 70">
                  <a:extLst>
                    <a:ext uri="{FF2B5EF4-FFF2-40B4-BE49-F238E27FC236}">
                      <a16:creationId xmlns:a16="http://schemas.microsoft.com/office/drawing/2014/main" id="{27ED6A7F-6BE7-664F-998A-420A99034037}"/>
                    </a:ext>
                  </a:extLst>
                </p:cNvPr>
                <p:cNvSpPr/>
                <p:nvPr/>
              </p:nvSpPr>
              <p:spPr>
                <a:xfrm>
                  <a:off x="2675122" y="3404739"/>
                  <a:ext cx="890015" cy="1008292"/>
                </a:xfrm>
                <a:prstGeom prst="ellipse">
                  <a:avLst/>
                </a:prstGeom>
                <a:solidFill>
                  <a:schemeClr val="accent1">
                    <a:lumMod val="7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" name="Oval 71">
                  <a:extLst>
                    <a:ext uri="{FF2B5EF4-FFF2-40B4-BE49-F238E27FC236}">
                      <a16:creationId xmlns:a16="http://schemas.microsoft.com/office/drawing/2014/main" id="{E1D85466-AF15-EE48-80FD-493DB40F09FA}"/>
                    </a:ext>
                  </a:extLst>
                </p:cNvPr>
                <p:cNvSpPr/>
                <p:nvPr/>
              </p:nvSpPr>
              <p:spPr>
                <a:xfrm>
                  <a:off x="2887426" y="3669225"/>
                  <a:ext cx="465404" cy="479320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6" name="Group 55">
                <a:extLst>
                  <a:ext uri="{FF2B5EF4-FFF2-40B4-BE49-F238E27FC236}">
                    <a16:creationId xmlns:a16="http://schemas.microsoft.com/office/drawing/2014/main" id="{7546A518-4000-8F46-9672-0A1F6267007F}"/>
                  </a:ext>
                </a:extLst>
              </p:cNvPr>
              <p:cNvGrpSpPr/>
              <p:nvPr/>
            </p:nvGrpSpPr>
            <p:grpSpPr>
              <a:xfrm>
                <a:off x="751840" y="1376143"/>
                <a:ext cx="6736079" cy="6330150"/>
                <a:chOff x="1056641" y="2580667"/>
                <a:chExt cx="4939834" cy="4642150"/>
              </a:xfrm>
            </p:grpSpPr>
            <p:grpSp>
              <p:nvGrpSpPr>
                <p:cNvPr id="61" name="Group 60">
                  <a:extLst>
                    <a:ext uri="{FF2B5EF4-FFF2-40B4-BE49-F238E27FC236}">
                      <a16:creationId xmlns:a16="http://schemas.microsoft.com/office/drawing/2014/main" id="{7DB65CDE-C9CA-2C45-8C0E-8BEE12099584}"/>
                    </a:ext>
                  </a:extLst>
                </p:cNvPr>
                <p:cNvGrpSpPr/>
                <p:nvPr/>
              </p:nvGrpSpPr>
              <p:grpSpPr>
                <a:xfrm>
                  <a:off x="1056641" y="2580667"/>
                  <a:ext cx="4939834" cy="4642150"/>
                  <a:chOff x="476893" y="2886960"/>
                  <a:chExt cx="3186510" cy="2994485"/>
                </a:xfrm>
              </p:grpSpPr>
              <p:cxnSp>
                <p:nvCxnSpPr>
                  <p:cNvPr id="64" name="Straight Arrow Connector 63">
                    <a:extLst>
                      <a:ext uri="{FF2B5EF4-FFF2-40B4-BE49-F238E27FC236}">
                        <a16:creationId xmlns:a16="http://schemas.microsoft.com/office/drawing/2014/main" id="{604F3E19-62C0-8D41-A8AA-D37E0CC4F2F4}"/>
                      </a:ext>
                    </a:extLst>
                  </p:cNvPr>
                  <p:cNvCxnSpPr/>
                  <p:nvPr/>
                </p:nvCxnSpPr>
                <p:spPr>
                  <a:xfrm>
                    <a:off x="2070148" y="2886960"/>
                    <a:ext cx="0" cy="2994485"/>
                  </a:xfrm>
                  <a:prstGeom prst="straightConnector1">
                    <a:avLst/>
                  </a:prstGeom>
                  <a:ln>
                    <a:headEnd type="triangle" w="med" len="med"/>
                    <a:tailEnd type="triangle" w="med" len="med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5" name="Straight Arrow Connector 64">
                    <a:extLst>
                      <a:ext uri="{FF2B5EF4-FFF2-40B4-BE49-F238E27FC236}">
                        <a16:creationId xmlns:a16="http://schemas.microsoft.com/office/drawing/2014/main" id="{19F47215-CEFB-BE4C-A25D-435EBE9F57D2}"/>
                      </a:ext>
                    </a:extLst>
                  </p:cNvPr>
                  <p:cNvCxnSpPr/>
                  <p:nvPr/>
                </p:nvCxnSpPr>
                <p:spPr>
                  <a:xfrm>
                    <a:off x="476893" y="4384202"/>
                    <a:ext cx="3186510" cy="0"/>
                  </a:xfrm>
                  <a:prstGeom prst="straightConnector1">
                    <a:avLst/>
                  </a:prstGeom>
                  <a:ln>
                    <a:headEnd type="triangle" w="med" len="med"/>
                    <a:tailEnd type="triangle" w="med" len="med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pic>
              <p:nvPicPr>
                <p:cNvPr id="62" name="Picture 61">
                  <a:extLst>
                    <a:ext uri="{FF2B5EF4-FFF2-40B4-BE49-F238E27FC236}">
                      <a16:creationId xmlns:a16="http://schemas.microsoft.com/office/drawing/2014/main" id="{6AA094CC-7050-284B-954F-91ED832432F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678975" y="5015813"/>
                  <a:ext cx="317500" cy="342900"/>
                </a:xfrm>
                <a:prstGeom prst="rect">
                  <a:avLst/>
                </a:prstGeom>
              </p:spPr>
            </p:pic>
            <p:pic>
              <p:nvPicPr>
                <p:cNvPr id="63" name="Picture 62">
                  <a:extLst>
                    <a:ext uri="{FF2B5EF4-FFF2-40B4-BE49-F238E27FC236}">
                      <a16:creationId xmlns:a16="http://schemas.microsoft.com/office/drawing/2014/main" id="{883BB01B-0F01-B249-BD03-68EC093F910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603409" y="2612848"/>
                  <a:ext cx="317500" cy="342900"/>
                </a:xfrm>
                <a:prstGeom prst="rect">
                  <a:avLst/>
                </a:prstGeom>
              </p:spPr>
            </p:pic>
          </p:grpSp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31F8B0AF-5451-1F41-8605-96AD319A568A}"/>
                  </a:ext>
                </a:extLst>
              </p:cNvPr>
              <p:cNvGrpSpPr/>
              <p:nvPr/>
            </p:nvGrpSpPr>
            <p:grpSpPr>
              <a:xfrm>
                <a:off x="1474127" y="2090004"/>
                <a:ext cx="5270484" cy="4824701"/>
                <a:chOff x="3072383" y="2801981"/>
                <a:chExt cx="2704592" cy="2475834"/>
              </a:xfrm>
            </p:grpSpPr>
            <p:cxnSp>
              <p:nvCxnSpPr>
                <p:cNvPr id="59" name="Straight Connector 58">
                  <a:extLst>
                    <a:ext uri="{FF2B5EF4-FFF2-40B4-BE49-F238E27FC236}">
                      <a16:creationId xmlns:a16="http://schemas.microsoft.com/office/drawing/2014/main" id="{9BCA2790-BAA1-B94E-A952-6B612D656DD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072383" y="4057741"/>
                  <a:ext cx="2704592" cy="0"/>
                </a:xfrm>
                <a:prstGeom prst="line">
                  <a:avLst/>
                </a:prstGeom>
                <a:ln w="76200">
                  <a:solidFill>
                    <a:schemeClr val="accent6"/>
                  </a:solidFill>
                  <a:headEnd type="triangl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Straight Connector 59">
                  <a:extLst>
                    <a:ext uri="{FF2B5EF4-FFF2-40B4-BE49-F238E27FC236}">
                      <a16:creationId xmlns:a16="http://schemas.microsoft.com/office/drawing/2014/main" id="{68720387-0BDD-F949-A547-46A4F0297B4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424892" y="2801981"/>
                  <a:ext cx="0" cy="2475834"/>
                </a:xfrm>
                <a:prstGeom prst="line">
                  <a:avLst/>
                </a:prstGeom>
                <a:ln w="76200">
                  <a:solidFill>
                    <a:schemeClr val="accent6"/>
                  </a:solidFill>
                  <a:headEnd type="triangl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569B9678-479F-E847-8B2B-C3AEDFC5EA5A}"/>
                  </a:ext>
                </a:extLst>
              </p:cNvPr>
              <p:cNvSpPr/>
              <p:nvPr/>
            </p:nvSpPr>
            <p:spPr>
              <a:xfrm>
                <a:off x="4043083" y="2695456"/>
                <a:ext cx="132572" cy="132572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AB8D15C-2B77-FE4B-9619-4882CA1B067C}"/>
                </a:ext>
              </a:extLst>
            </p:cNvPr>
            <p:cNvSpPr/>
            <p:nvPr/>
          </p:nvSpPr>
          <p:spPr>
            <a:xfrm>
              <a:off x="3220865" y="1199196"/>
              <a:ext cx="2064362" cy="3478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4DE96356-FAB8-1A43-9219-D5034ED167D5}"/>
              </a:ext>
            </a:extLst>
          </p:cNvPr>
          <p:cNvGrpSpPr/>
          <p:nvPr/>
        </p:nvGrpSpPr>
        <p:grpSpPr>
          <a:xfrm>
            <a:off x="3207612" y="1565014"/>
            <a:ext cx="4946700" cy="3478800"/>
            <a:chOff x="3220865" y="1199196"/>
            <a:chExt cx="4946700" cy="3478800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BB69A341-B08A-6A49-BC62-1321AE5F4B7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220865" y="1660476"/>
              <a:ext cx="4946700" cy="3017520"/>
              <a:chOff x="751840" y="246463"/>
              <a:chExt cx="12229095" cy="7459830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014C4A93-23B0-654F-A542-B0D3CEB51C3F}"/>
                  </a:ext>
                </a:extLst>
              </p:cNvPr>
              <p:cNvGrpSpPr/>
              <p:nvPr/>
            </p:nvGrpSpPr>
            <p:grpSpPr>
              <a:xfrm rot="4500000">
                <a:off x="5561680" y="-3780159"/>
                <a:ext cx="3392633" cy="11445877"/>
                <a:chOff x="2137323" y="2926080"/>
                <a:chExt cx="1965611" cy="1965611"/>
              </a:xfrm>
            </p:grpSpPr>
            <p:sp>
              <p:nvSpPr>
                <p:cNvPr id="42" name="Oval 41">
                  <a:extLst>
                    <a:ext uri="{FF2B5EF4-FFF2-40B4-BE49-F238E27FC236}">
                      <a16:creationId xmlns:a16="http://schemas.microsoft.com/office/drawing/2014/main" id="{E09058CC-784B-5445-A5C4-653ABD38B562}"/>
                    </a:ext>
                  </a:extLst>
                </p:cNvPr>
                <p:cNvSpPr/>
                <p:nvPr/>
              </p:nvSpPr>
              <p:spPr>
                <a:xfrm>
                  <a:off x="2137323" y="2926080"/>
                  <a:ext cx="1965611" cy="1965611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" name="Oval 42">
                  <a:extLst>
                    <a:ext uri="{FF2B5EF4-FFF2-40B4-BE49-F238E27FC236}">
                      <a16:creationId xmlns:a16="http://schemas.microsoft.com/office/drawing/2014/main" id="{80B5BD43-CFEE-654E-8C62-F57A58B345F9}"/>
                    </a:ext>
                  </a:extLst>
                </p:cNvPr>
                <p:cNvSpPr/>
                <p:nvPr/>
              </p:nvSpPr>
              <p:spPr>
                <a:xfrm>
                  <a:off x="2226492" y="3015245"/>
                  <a:ext cx="1787278" cy="1787278"/>
                </a:xfrm>
                <a:prstGeom prst="ellipse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E631EB6F-817E-8943-8C1B-7BCD5CFD18F2}"/>
                    </a:ext>
                  </a:extLst>
                </p:cNvPr>
                <p:cNvSpPr/>
                <p:nvPr/>
              </p:nvSpPr>
              <p:spPr>
                <a:xfrm>
                  <a:off x="2360511" y="3126552"/>
                  <a:ext cx="1519235" cy="1564666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E58CC359-92E9-B540-BFFB-B3F40EFEFC8D}"/>
                    </a:ext>
                  </a:extLst>
                </p:cNvPr>
                <p:cNvSpPr/>
                <p:nvPr/>
              </p:nvSpPr>
              <p:spPr>
                <a:xfrm>
                  <a:off x="2477518" y="3247059"/>
                  <a:ext cx="1285220" cy="1323652"/>
                </a:xfrm>
                <a:prstGeom prst="ellipse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94237FE5-35D0-7C4D-93D3-F387EFE6264B}"/>
                    </a:ext>
                  </a:extLst>
                </p:cNvPr>
                <p:cNvSpPr/>
                <p:nvPr/>
              </p:nvSpPr>
              <p:spPr>
                <a:xfrm>
                  <a:off x="2582226" y="3354899"/>
                  <a:ext cx="1075803" cy="1107974"/>
                </a:xfrm>
                <a:prstGeom prst="ellipse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8959336E-2202-9F4F-B3F0-8B313187DBE2}"/>
                    </a:ext>
                  </a:extLst>
                </p:cNvPr>
                <p:cNvSpPr/>
                <p:nvPr/>
              </p:nvSpPr>
              <p:spPr>
                <a:xfrm>
                  <a:off x="2675122" y="3404739"/>
                  <a:ext cx="890015" cy="1008292"/>
                </a:xfrm>
                <a:prstGeom prst="ellipse">
                  <a:avLst/>
                </a:prstGeom>
                <a:solidFill>
                  <a:schemeClr val="accent1">
                    <a:lumMod val="7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D6ED36B1-47CC-2547-A406-7D905FE67E10}"/>
                    </a:ext>
                  </a:extLst>
                </p:cNvPr>
                <p:cNvSpPr/>
                <p:nvPr/>
              </p:nvSpPr>
              <p:spPr>
                <a:xfrm>
                  <a:off x="2887426" y="3669225"/>
                  <a:ext cx="465404" cy="479320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7AD61369-2D82-B144-AD91-CB54F8BE20EB}"/>
                  </a:ext>
                </a:extLst>
              </p:cNvPr>
              <p:cNvGrpSpPr/>
              <p:nvPr/>
            </p:nvGrpSpPr>
            <p:grpSpPr>
              <a:xfrm>
                <a:off x="751840" y="1376143"/>
                <a:ext cx="6736079" cy="6330150"/>
                <a:chOff x="1056641" y="2580667"/>
                <a:chExt cx="4939834" cy="4642150"/>
              </a:xfrm>
            </p:grpSpPr>
            <p:grpSp>
              <p:nvGrpSpPr>
                <p:cNvPr id="36" name="Group 35">
                  <a:extLst>
                    <a:ext uri="{FF2B5EF4-FFF2-40B4-BE49-F238E27FC236}">
                      <a16:creationId xmlns:a16="http://schemas.microsoft.com/office/drawing/2014/main" id="{8F6AC507-E227-8A42-9A8E-34653BF629CC}"/>
                    </a:ext>
                  </a:extLst>
                </p:cNvPr>
                <p:cNvGrpSpPr/>
                <p:nvPr/>
              </p:nvGrpSpPr>
              <p:grpSpPr>
                <a:xfrm>
                  <a:off x="1056641" y="2580667"/>
                  <a:ext cx="4939834" cy="4642150"/>
                  <a:chOff x="476893" y="2886960"/>
                  <a:chExt cx="3186510" cy="2994485"/>
                </a:xfrm>
              </p:grpSpPr>
              <p:cxnSp>
                <p:nvCxnSpPr>
                  <p:cNvPr id="40" name="Straight Arrow Connector 39">
                    <a:extLst>
                      <a:ext uri="{FF2B5EF4-FFF2-40B4-BE49-F238E27FC236}">
                        <a16:creationId xmlns:a16="http://schemas.microsoft.com/office/drawing/2014/main" id="{F6AEBDF0-B0D3-A646-9561-BED04A3E0EFF}"/>
                      </a:ext>
                    </a:extLst>
                  </p:cNvPr>
                  <p:cNvCxnSpPr/>
                  <p:nvPr/>
                </p:nvCxnSpPr>
                <p:spPr>
                  <a:xfrm>
                    <a:off x="2070148" y="2886960"/>
                    <a:ext cx="0" cy="2994485"/>
                  </a:xfrm>
                  <a:prstGeom prst="straightConnector1">
                    <a:avLst/>
                  </a:prstGeom>
                  <a:ln>
                    <a:headEnd type="triangle" w="med" len="med"/>
                    <a:tailEnd type="triangle" w="med" len="med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1" name="Straight Arrow Connector 40">
                    <a:extLst>
                      <a:ext uri="{FF2B5EF4-FFF2-40B4-BE49-F238E27FC236}">
                        <a16:creationId xmlns:a16="http://schemas.microsoft.com/office/drawing/2014/main" id="{B30A3233-00F1-C349-B1A9-172C87ED6116}"/>
                      </a:ext>
                    </a:extLst>
                  </p:cNvPr>
                  <p:cNvCxnSpPr/>
                  <p:nvPr/>
                </p:nvCxnSpPr>
                <p:spPr>
                  <a:xfrm>
                    <a:off x="476893" y="4384202"/>
                    <a:ext cx="3186510" cy="0"/>
                  </a:xfrm>
                  <a:prstGeom prst="straightConnector1">
                    <a:avLst/>
                  </a:prstGeom>
                  <a:ln>
                    <a:headEnd type="triangle" w="med" len="med"/>
                    <a:tailEnd type="triangle" w="med" len="med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pic>
              <p:nvPicPr>
                <p:cNvPr id="37" name="Picture 36">
                  <a:extLst>
                    <a:ext uri="{FF2B5EF4-FFF2-40B4-BE49-F238E27FC236}">
                      <a16:creationId xmlns:a16="http://schemas.microsoft.com/office/drawing/2014/main" id="{3738A27C-9097-1149-B4A7-7F19689A9A6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678975" y="5015813"/>
                  <a:ext cx="317500" cy="342900"/>
                </a:xfrm>
                <a:prstGeom prst="rect">
                  <a:avLst/>
                </a:prstGeom>
              </p:spPr>
            </p:pic>
            <p:pic>
              <p:nvPicPr>
                <p:cNvPr id="39" name="Picture 38">
                  <a:extLst>
                    <a:ext uri="{FF2B5EF4-FFF2-40B4-BE49-F238E27FC236}">
                      <a16:creationId xmlns:a16="http://schemas.microsoft.com/office/drawing/2014/main" id="{3373856B-9B6C-3B43-BB1E-7B3E7428E94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603409" y="2612848"/>
                  <a:ext cx="317500" cy="342900"/>
                </a:xfrm>
                <a:prstGeom prst="rect">
                  <a:avLst/>
                </a:prstGeom>
              </p:spPr>
            </p:pic>
          </p:grp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DED31D5A-000F-5E46-A0DC-7C1C4B3E0B74}"/>
                  </a:ext>
                </a:extLst>
              </p:cNvPr>
              <p:cNvSpPr/>
              <p:nvPr/>
            </p:nvSpPr>
            <p:spPr>
              <a:xfrm rot="2700000">
                <a:off x="2889017" y="3324028"/>
                <a:ext cx="2457347" cy="2457347"/>
              </a:xfrm>
              <a:prstGeom prst="rect">
                <a:avLst/>
              </a:prstGeom>
              <a:solidFill>
                <a:schemeClr val="accent6">
                  <a:alpha val="83000"/>
                </a:schemeClr>
              </a:solidFill>
              <a:ln/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027675A2-B0E2-E442-AEA1-D9FF2D7EFD56}"/>
                  </a:ext>
                </a:extLst>
              </p:cNvPr>
              <p:cNvSpPr/>
              <p:nvPr/>
            </p:nvSpPr>
            <p:spPr>
              <a:xfrm>
                <a:off x="4043083" y="2695456"/>
                <a:ext cx="132572" cy="132572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1E8BC36C-76CE-2942-8936-45B27DA483F7}"/>
                </a:ext>
              </a:extLst>
            </p:cNvPr>
            <p:cNvSpPr/>
            <p:nvPr/>
          </p:nvSpPr>
          <p:spPr>
            <a:xfrm>
              <a:off x="6067343" y="1199196"/>
              <a:ext cx="2064362" cy="3478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DA51B29-4F13-2446-B72F-962773A21DCF}"/>
              </a:ext>
            </a:extLst>
          </p:cNvPr>
          <p:cNvGrpSpPr/>
          <p:nvPr/>
        </p:nvGrpSpPr>
        <p:grpSpPr>
          <a:xfrm rot="4500000">
            <a:off x="8115134" y="397515"/>
            <a:ext cx="1372329" cy="4629886"/>
            <a:chOff x="2137323" y="2926080"/>
            <a:chExt cx="1965611" cy="1965611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D706C12C-EADB-D04C-AEA3-A6D8B0684ADD}"/>
                </a:ext>
              </a:extLst>
            </p:cNvPr>
            <p:cNvSpPr/>
            <p:nvPr/>
          </p:nvSpPr>
          <p:spPr>
            <a:xfrm>
              <a:off x="2137323" y="2926080"/>
              <a:ext cx="1965611" cy="196561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C492A15F-3798-AF4C-888A-82C3067AE86C}"/>
                </a:ext>
              </a:extLst>
            </p:cNvPr>
            <p:cNvSpPr/>
            <p:nvPr/>
          </p:nvSpPr>
          <p:spPr>
            <a:xfrm>
              <a:off x="2226492" y="3015245"/>
              <a:ext cx="1787278" cy="178727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B155E103-C19E-7F47-9A6A-BCE30559739B}"/>
                </a:ext>
              </a:extLst>
            </p:cNvPr>
            <p:cNvSpPr/>
            <p:nvPr/>
          </p:nvSpPr>
          <p:spPr>
            <a:xfrm>
              <a:off x="2360511" y="3126552"/>
              <a:ext cx="1519235" cy="1564666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9163635D-16F2-B949-8E32-6A7AA4F25D67}"/>
                </a:ext>
              </a:extLst>
            </p:cNvPr>
            <p:cNvSpPr/>
            <p:nvPr/>
          </p:nvSpPr>
          <p:spPr>
            <a:xfrm>
              <a:off x="2477518" y="3247059"/>
              <a:ext cx="1285220" cy="1323652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E49DA1F5-F1B1-3246-95DF-DE24DC3ABC9D}"/>
                </a:ext>
              </a:extLst>
            </p:cNvPr>
            <p:cNvSpPr/>
            <p:nvPr/>
          </p:nvSpPr>
          <p:spPr>
            <a:xfrm>
              <a:off x="2582226" y="3354899"/>
              <a:ext cx="1075803" cy="110797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792A4E03-6EF1-F94E-95E0-81A4EB514EA7}"/>
                </a:ext>
              </a:extLst>
            </p:cNvPr>
            <p:cNvSpPr/>
            <p:nvPr/>
          </p:nvSpPr>
          <p:spPr>
            <a:xfrm>
              <a:off x="2675122" y="3404739"/>
              <a:ext cx="890015" cy="1008292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BA62AA1C-889D-D345-9AD1-818CD99AD773}"/>
                </a:ext>
              </a:extLst>
            </p:cNvPr>
            <p:cNvSpPr/>
            <p:nvPr/>
          </p:nvSpPr>
          <p:spPr>
            <a:xfrm>
              <a:off x="2887426" y="3669225"/>
              <a:ext cx="465404" cy="479320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50105BF4-30B9-4C40-B286-FAF9F6DC6176}"/>
              </a:ext>
            </a:extLst>
          </p:cNvPr>
          <p:cNvGrpSpPr/>
          <p:nvPr/>
        </p:nvGrpSpPr>
        <p:grpSpPr>
          <a:xfrm>
            <a:off x="6169541" y="2483252"/>
            <a:ext cx="2724761" cy="2560562"/>
            <a:chOff x="1056641" y="2580667"/>
            <a:chExt cx="4939834" cy="4642150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22491B3D-4F5C-E542-823E-08AC8C1C00DD}"/>
                </a:ext>
              </a:extLst>
            </p:cNvPr>
            <p:cNvGrpSpPr/>
            <p:nvPr/>
          </p:nvGrpSpPr>
          <p:grpSpPr>
            <a:xfrm>
              <a:off x="1056641" y="2580667"/>
              <a:ext cx="4939834" cy="4642150"/>
              <a:chOff x="476893" y="2886960"/>
              <a:chExt cx="3186510" cy="2994485"/>
            </a:xfrm>
          </p:grpSpPr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926FAF6B-50EF-7546-A637-E2B7BC102985}"/>
                  </a:ext>
                </a:extLst>
              </p:cNvPr>
              <p:cNvCxnSpPr/>
              <p:nvPr/>
            </p:nvCxnSpPr>
            <p:spPr>
              <a:xfrm>
                <a:off x="2070148" y="2886960"/>
                <a:ext cx="0" cy="2994485"/>
              </a:xfrm>
              <a:prstGeom prst="straightConnector1">
                <a:avLst/>
              </a:prstGeom>
              <a:ln>
                <a:headEnd type="triangle" w="med" len="med"/>
                <a:tailEnd type="triangle" w="med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9E142B3E-5E94-BB47-9814-CAAD0E9B311B}"/>
                  </a:ext>
                </a:extLst>
              </p:cNvPr>
              <p:cNvCxnSpPr/>
              <p:nvPr/>
            </p:nvCxnSpPr>
            <p:spPr>
              <a:xfrm>
                <a:off x="476893" y="4384202"/>
                <a:ext cx="3186510" cy="0"/>
              </a:xfrm>
              <a:prstGeom prst="straightConnector1">
                <a:avLst/>
              </a:prstGeom>
              <a:ln>
                <a:headEnd type="triangle" w="med" len="med"/>
                <a:tailEnd type="triangle" w="med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E82774F3-8EF7-F345-A013-7DEA860A26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678975" y="5015813"/>
              <a:ext cx="317500" cy="342900"/>
            </a:xfrm>
            <a:prstGeom prst="rect">
              <a:avLst/>
            </a:prstGeom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E2D62D76-7893-A64E-9137-860C900D833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603409" y="2612848"/>
              <a:ext cx="317500" cy="342900"/>
            </a:xfrm>
            <a:prstGeom prst="rect">
              <a:avLst/>
            </a:prstGeom>
          </p:spPr>
        </p:pic>
      </p:grpSp>
      <p:sp>
        <p:nvSpPr>
          <p:cNvPr id="5" name="Oval 4">
            <a:extLst>
              <a:ext uri="{FF2B5EF4-FFF2-40B4-BE49-F238E27FC236}">
                <a16:creationId xmlns:a16="http://schemas.microsoft.com/office/drawing/2014/main" id="{564E64A1-2989-3C47-B5A5-6565400BB223}"/>
              </a:ext>
            </a:extLst>
          </p:cNvPr>
          <p:cNvSpPr/>
          <p:nvPr/>
        </p:nvSpPr>
        <p:spPr>
          <a:xfrm>
            <a:off x="6843614" y="3075165"/>
            <a:ext cx="1387039" cy="1387039"/>
          </a:xfrm>
          <a:prstGeom prst="ellipse">
            <a:avLst/>
          </a:prstGeom>
          <a:solidFill>
            <a:schemeClr val="accent6">
              <a:alpha val="84000"/>
            </a:schemeClr>
          </a:solidFill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913A706B-B8AA-D24F-A01A-08EA534C4D66}"/>
              </a:ext>
            </a:extLst>
          </p:cNvPr>
          <p:cNvSpPr/>
          <p:nvPr/>
        </p:nvSpPr>
        <p:spPr>
          <a:xfrm>
            <a:off x="7739627" y="3082533"/>
            <a:ext cx="53626" cy="53626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61D9301E-6F91-374F-A763-284664F8ACFB}"/>
              </a:ext>
            </a:extLst>
          </p:cNvPr>
          <p:cNvSpPr/>
          <p:nvPr/>
        </p:nvSpPr>
        <p:spPr>
          <a:xfrm>
            <a:off x="9019417" y="1535300"/>
            <a:ext cx="2064362" cy="3478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794C3C1-CB04-5343-8E34-8E84CAD8292A}"/>
              </a:ext>
            </a:extLst>
          </p:cNvPr>
          <p:cNvSpPr txBox="1"/>
          <p:nvPr/>
        </p:nvSpPr>
        <p:spPr>
          <a:xfrm>
            <a:off x="6368518" y="1373617"/>
            <a:ext cx="2513830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6">
                    <a:lumMod val="75000"/>
                  </a:schemeClr>
                </a:solidFill>
              </a:rPr>
              <a:t>L</a:t>
            </a:r>
            <a:r>
              <a:rPr lang="en-US" sz="3200" baseline="30000" dirty="0">
                <a:solidFill>
                  <a:schemeClr val="accent6">
                    <a:lumMod val="75000"/>
                  </a:schemeClr>
                </a:solidFill>
              </a:rPr>
              <a:t>2</a:t>
            </a:r>
            <a:r>
              <a:rPr lang="en-US" sz="3200" dirty="0">
                <a:solidFill>
                  <a:schemeClr val="accent6">
                    <a:lumMod val="75000"/>
                  </a:schemeClr>
                </a:solidFill>
              </a:rPr>
              <a:t> Norm Ball</a:t>
            </a: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2EDE47FA-06F3-6A42-90AF-61734D7C9DC2}"/>
              </a:ext>
            </a:extLst>
          </p:cNvPr>
          <p:cNvGrpSpPr>
            <a:grpSpLocks noChangeAspect="1"/>
          </p:cNvGrpSpPr>
          <p:nvPr/>
        </p:nvGrpSpPr>
        <p:grpSpPr>
          <a:xfrm>
            <a:off x="9131469" y="2026294"/>
            <a:ext cx="4946700" cy="3017520"/>
            <a:chOff x="751840" y="246463"/>
            <a:chExt cx="12229095" cy="7459830"/>
          </a:xfrm>
        </p:grpSpPr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57EFFC52-5253-FA42-ABD7-DC8AAD732601}"/>
                </a:ext>
              </a:extLst>
            </p:cNvPr>
            <p:cNvGrpSpPr/>
            <p:nvPr/>
          </p:nvGrpSpPr>
          <p:grpSpPr>
            <a:xfrm rot="4500000">
              <a:off x="5561680" y="-3780159"/>
              <a:ext cx="3392633" cy="11445877"/>
              <a:chOff x="2137323" y="2926080"/>
              <a:chExt cx="1965611" cy="1965611"/>
            </a:xfrm>
          </p:grpSpPr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6337E5FC-7332-BC42-AA74-9CE26A79AF08}"/>
                  </a:ext>
                </a:extLst>
              </p:cNvPr>
              <p:cNvSpPr/>
              <p:nvPr/>
            </p:nvSpPr>
            <p:spPr>
              <a:xfrm>
                <a:off x="2137323" y="2926080"/>
                <a:ext cx="1965611" cy="1965611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68F2F316-2E48-604D-B222-B559609A4A4D}"/>
                  </a:ext>
                </a:extLst>
              </p:cNvPr>
              <p:cNvSpPr/>
              <p:nvPr/>
            </p:nvSpPr>
            <p:spPr>
              <a:xfrm>
                <a:off x="2226492" y="3015245"/>
                <a:ext cx="1787278" cy="1787278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CD964CFC-1B85-8A4C-B0D5-724DF1D69AA8}"/>
                  </a:ext>
                </a:extLst>
              </p:cNvPr>
              <p:cNvSpPr/>
              <p:nvPr/>
            </p:nvSpPr>
            <p:spPr>
              <a:xfrm>
                <a:off x="2360511" y="3126552"/>
                <a:ext cx="1519235" cy="1564666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69ACF237-0CAF-E240-BEB6-BFC1FBF22AD2}"/>
                  </a:ext>
                </a:extLst>
              </p:cNvPr>
              <p:cNvSpPr/>
              <p:nvPr/>
            </p:nvSpPr>
            <p:spPr>
              <a:xfrm>
                <a:off x="2477518" y="3247059"/>
                <a:ext cx="1285220" cy="1323652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Oval 86">
                <a:extLst>
                  <a:ext uri="{FF2B5EF4-FFF2-40B4-BE49-F238E27FC236}">
                    <a16:creationId xmlns:a16="http://schemas.microsoft.com/office/drawing/2014/main" id="{ADCD0F88-04F7-8D45-AD9E-B94E0FC32593}"/>
                  </a:ext>
                </a:extLst>
              </p:cNvPr>
              <p:cNvSpPr/>
              <p:nvPr/>
            </p:nvSpPr>
            <p:spPr>
              <a:xfrm>
                <a:off x="2582226" y="3354899"/>
                <a:ext cx="1075803" cy="1107974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D42EA7BB-7166-4247-90EC-68A46F3E34F6}"/>
                  </a:ext>
                </a:extLst>
              </p:cNvPr>
              <p:cNvSpPr/>
              <p:nvPr/>
            </p:nvSpPr>
            <p:spPr>
              <a:xfrm>
                <a:off x="2675122" y="3404739"/>
                <a:ext cx="890015" cy="1008292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B43DFEEA-AE8A-F94B-B7D9-E7841CAB3356}"/>
                  </a:ext>
                </a:extLst>
              </p:cNvPr>
              <p:cNvSpPr/>
              <p:nvPr/>
            </p:nvSpPr>
            <p:spPr>
              <a:xfrm>
                <a:off x="2887426" y="3669225"/>
                <a:ext cx="465404" cy="479320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91F55026-79CC-3647-83BB-F2489993276A}"/>
                </a:ext>
              </a:extLst>
            </p:cNvPr>
            <p:cNvGrpSpPr/>
            <p:nvPr/>
          </p:nvGrpSpPr>
          <p:grpSpPr>
            <a:xfrm>
              <a:off x="751840" y="1376143"/>
              <a:ext cx="6736079" cy="6330150"/>
              <a:chOff x="1056641" y="2580667"/>
              <a:chExt cx="4939834" cy="4642150"/>
            </a:xfrm>
          </p:grpSpPr>
          <p:grpSp>
            <p:nvGrpSpPr>
              <p:cNvPr id="78" name="Group 77">
                <a:extLst>
                  <a:ext uri="{FF2B5EF4-FFF2-40B4-BE49-F238E27FC236}">
                    <a16:creationId xmlns:a16="http://schemas.microsoft.com/office/drawing/2014/main" id="{85E67C67-0A3F-C145-A67A-4A92BE371E22}"/>
                  </a:ext>
                </a:extLst>
              </p:cNvPr>
              <p:cNvGrpSpPr/>
              <p:nvPr/>
            </p:nvGrpSpPr>
            <p:grpSpPr>
              <a:xfrm>
                <a:off x="1056641" y="2580667"/>
                <a:ext cx="4939834" cy="4642150"/>
                <a:chOff x="476893" y="2886960"/>
                <a:chExt cx="3186510" cy="2994485"/>
              </a:xfrm>
            </p:grpSpPr>
            <p:cxnSp>
              <p:nvCxnSpPr>
                <p:cNvPr id="81" name="Straight Arrow Connector 80">
                  <a:extLst>
                    <a:ext uri="{FF2B5EF4-FFF2-40B4-BE49-F238E27FC236}">
                      <a16:creationId xmlns:a16="http://schemas.microsoft.com/office/drawing/2014/main" id="{FD7C2740-8B3A-5C41-A572-831ECC9F05B1}"/>
                    </a:ext>
                  </a:extLst>
                </p:cNvPr>
                <p:cNvCxnSpPr/>
                <p:nvPr/>
              </p:nvCxnSpPr>
              <p:spPr>
                <a:xfrm>
                  <a:off x="2070148" y="2886960"/>
                  <a:ext cx="0" cy="2994485"/>
                </a:xfrm>
                <a:prstGeom prst="straightConnector1">
                  <a:avLst/>
                </a:prstGeom>
                <a:ln>
                  <a:headEnd type="triangle" w="med" len="med"/>
                  <a:tailEnd type="triangle" w="med" len="med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2" name="Straight Arrow Connector 81">
                  <a:extLst>
                    <a:ext uri="{FF2B5EF4-FFF2-40B4-BE49-F238E27FC236}">
                      <a16:creationId xmlns:a16="http://schemas.microsoft.com/office/drawing/2014/main" id="{EDF500E9-6BAB-2742-BDBC-50253874E252}"/>
                    </a:ext>
                  </a:extLst>
                </p:cNvPr>
                <p:cNvCxnSpPr/>
                <p:nvPr/>
              </p:nvCxnSpPr>
              <p:spPr>
                <a:xfrm>
                  <a:off x="476893" y="4384202"/>
                  <a:ext cx="3186510" cy="0"/>
                </a:xfrm>
                <a:prstGeom prst="straightConnector1">
                  <a:avLst/>
                </a:prstGeom>
                <a:ln>
                  <a:headEnd type="triangle" w="med" len="med"/>
                  <a:tailEnd type="triangle" w="med" len="med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79" name="Picture 78">
                <a:extLst>
                  <a:ext uri="{FF2B5EF4-FFF2-40B4-BE49-F238E27FC236}">
                    <a16:creationId xmlns:a16="http://schemas.microsoft.com/office/drawing/2014/main" id="{9F931F83-D090-1245-9A4A-BADB440560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678975" y="5015813"/>
                <a:ext cx="317500" cy="342900"/>
              </a:xfrm>
              <a:prstGeom prst="rect">
                <a:avLst/>
              </a:prstGeom>
            </p:spPr>
          </p:pic>
          <p:pic>
            <p:nvPicPr>
              <p:cNvPr id="80" name="Picture 79">
                <a:extLst>
                  <a:ext uri="{FF2B5EF4-FFF2-40B4-BE49-F238E27FC236}">
                    <a16:creationId xmlns:a16="http://schemas.microsoft.com/office/drawing/2014/main" id="{10BE10CF-4EBC-F34B-8FE8-6990BB8E8E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603409" y="2612848"/>
                <a:ext cx="317500" cy="342900"/>
              </a:xfrm>
              <a:prstGeom prst="rect">
                <a:avLst/>
              </a:prstGeom>
            </p:spPr>
          </p:pic>
        </p:grp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3D595F77-B3ED-DB4C-8BDE-C8D2E249F69A}"/>
                </a:ext>
              </a:extLst>
            </p:cNvPr>
            <p:cNvSpPr/>
            <p:nvPr/>
          </p:nvSpPr>
          <p:spPr>
            <a:xfrm>
              <a:off x="2418267" y="2839456"/>
              <a:ext cx="3429002" cy="3429002"/>
            </a:xfrm>
            <a:custGeom>
              <a:avLst/>
              <a:gdLst>
                <a:gd name="connsiteX0" fmla="*/ 0 w 1387039"/>
                <a:gd name="connsiteY0" fmla="*/ 693520 h 1387039"/>
                <a:gd name="connsiteX1" fmla="*/ 693520 w 1387039"/>
                <a:gd name="connsiteY1" fmla="*/ 0 h 1387039"/>
                <a:gd name="connsiteX2" fmla="*/ 1387040 w 1387039"/>
                <a:gd name="connsiteY2" fmla="*/ 693520 h 1387039"/>
                <a:gd name="connsiteX3" fmla="*/ 693520 w 1387039"/>
                <a:gd name="connsiteY3" fmla="*/ 1387040 h 1387039"/>
                <a:gd name="connsiteX4" fmla="*/ 0 w 1387039"/>
                <a:gd name="connsiteY4" fmla="*/ 693520 h 1387039"/>
                <a:gd name="connsiteX0" fmla="*/ 0 w 1387040"/>
                <a:gd name="connsiteY0" fmla="*/ 693520 h 1387040"/>
                <a:gd name="connsiteX1" fmla="*/ 693520 w 1387040"/>
                <a:gd name="connsiteY1" fmla="*/ 0 h 1387040"/>
                <a:gd name="connsiteX2" fmla="*/ 1387040 w 1387040"/>
                <a:gd name="connsiteY2" fmla="*/ 693520 h 1387040"/>
                <a:gd name="connsiteX3" fmla="*/ 693520 w 1387040"/>
                <a:gd name="connsiteY3" fmla="*/ 1387040 h 1387040"/>
                <a:gd name="connsiteX4" fmla="*/ 0 w 1387040"/>
                <a:gd name="connsiteY4" fmla="*/ 693520 h 1387040"/>
                <a:gd name="connsiteX0" fmla="*/ 0 w 1387040"/>
                <a:gd name="connsiteY0" fmla="*/ 693520 h 1387040"/>
                <a:gd name="connsiteX1" fmla="*/ 693520 w 1387040"/>
                <a:gd name="connsiteY1" fmla="*/ 0 h 1387040"/>
                <a:gd name="connsiteX2" fmla="*/ 1387040 w 1387040"/>
                <a:gd name="connsiteY2" fmla="*/ 693520 h 1387040"/>
                <a:gd name="connsiteX3" fmla="*/ 693520 w 1387040"/>
                <a:gd name="connsiteY3" fmla="*/ 1387040 h 1387040"/>
                <a:gd name="connsiteX4" fmla="*/ 0 w 1387040"/>
                <a:gd name="connsiteY4" fmla="*/ 693520 h 1387040"/>
                <a:gd name="connsiteX0" fmla="*/ 0 w 1387040"/>
                <a:gd name="connsiteY0" fmla="*/ 693520 h 1387040"/>
                <a:gd name="connsiteX1" fmla="*/ 693520 w 1387040"/>
                <a:gd name="connsiteY1" fmla="*/ 0 h 1387040"/>
                <a:gd name="connsiteX2" fmla="*/ 1387040 w 1387040"/>
                <a:gd name="connsiteY2" fmla="*/ 693520 h 1387040"/>
                <a:gd name="connsiteX3" fmla="*/ 693520 w 1387040"/>
                <a:gd name="connsiteY3" fmla="*/ 1387040 h 1387040"/>
                <a:gd name="connsiteX4" fmla="*/ 0 w 1387040"/>
                <a:gd name="connsiteY4" fmla="*/ 693520 h 1387040"/>
                <a:gd name="connsiteX0" fmla="*/ 0 w 1387040"/>
                <a:gd name="connsiteY0" fmla="*/ 693520 h 1387040"/>
                <a:gd name="connsiteX1" fmla="*/ 693520 w 1387040"/>
                <a:gd name="connsiteY1" fmla="*/ 0 h 1387040"/>
                <a:gd name="connsiteX2" fmla="*/ 1387040 w 1387040"/>
                <a:gd name="connsiteY2" fmla="*/ 693520 h 1387040"/>
                <a:gd name="connsiteX3" fmla="*/ 693520 w 1387040"/>
                <a:gd name="connsiteY3" fmla="*/ 1387040 h 1387040"/>
                <a:gd name="connsiteX4" fmla="*/ 0 w 1387040"/>
                <a:gd name="connsiteY4" fmla="*/ 693520 h 1387040"/>
                <a:gd name="connsiteX0" fmla="*/ 0 w 1387040"/>
                <a:gd name="connsiteY0" fmla="*/ 693520 h 1387040"/>
                <a:gd name="connsiteX1" fmla="*/ 693520 w 1387040"/>
                <a:gd name="connsiteY1" fmla="*/ 0 h 1387040"/>
                <a:gd name="connsiteX2" fmla="*/ 1387040 w 1387040"/>
                <a:gd name="connsiteY2" fmla="*/ 693520 h 1387040"/>
                <a:gd name="connsiteX3" fmla="*/ 693520 w 1387040"/>
                <a:gd name="connsiteY3" fmla="*/ 1387040 h 1387040"/>
                <a:gd name="connsiteX4" fmla="*/ 0 w 1387040"/>
                <a:gd name="connsiteY4" fmla="*/ 693520 h 1387040"/>
                <a:gd name="connsiteX0" fmla="*/ 0 w 1387040"/>
                <a:gd name="connsiteY0" fmla="*/ 693520 h 1387040"/>
                <a:gd name="connsiteX1" fmla="*/ 693520 w 1387040"/>
                <a:gd name="connsiteY1" fmla="*/ 0 h 1387040"/>
                <a:gd name="connsiteX2" fmla="*/ 1387040 w 1387040"/>
                <a:gd name="connsiteY2" fmla="*/ 693520 h 1387040"/>
                <a:gd name="connsiteX3" fmla="*/ 693520 w 1387040"/>
                <a:gd name="connsiteY3" fmla="*/ 1387040 h 1387040"/>
                <a:gd name="connsiteX4" fmla="*/ 0 w 1387040"/>
                <a:gd name="connsiteY4" fmla="*/ 693520 h 1387040"/>
                <a:gd name="connsiteX0" fmla="*/ 0 w 1387040"/>
                <a:gd name="connsiteY0" fmla="*/ 693520 h 1387040"/>
                <a:gd name="connsiteX1" fmla="*/ 693520 w 1387040"/>
                <a:gd name="connsiteY1" fmla="*/ 0 h 1387040"/>
                <a:gd name="connsiteX2" fmla="*/ 1387040 w 1387040"/>
                <a:gd name="connsiteY2" fmla="*/ 693520 h 1387040"/>
                <a:gd name="connsiteX3" fmla="*/ 693520 w 1387040"/>
                <a:gd name="connsiteY3" fmla="*/ 1387040 h 1387040"/>
                <a:gd name="connsiteX4" fmla="*/ 0 w 1387040"/>
                <a:gd name="connsiteY4" fmla="*/ 693520 h 1387040"/>
                <a:gd name="connsiteX0" fmla="*/ 0 w 1387040"/>
                <a:gd name="connsiteY0" fmla="*/ 693520 h 1387040"/>
                <a:gd name="connsiteX1" fmla="*/ 693520 w 1387040"/>
                <a:gd name="connsiteY1" fmla="*/ 0 h 1387040"/>
                <a:gd name="connsiteX2" fmla="*/ 1387040 w 1387040"/>
                <a:gd name="connsiteY2" fmla="*/ 693520 h 1387040"/>
                <a:gd name="connsiteX3" fmla="*/ 693520 w 1387040"/>
                <a:gd name="connsiteY3" fmla="*/ 1387040 h 1387040"/>
                <a:gd name="connsiteX4" fmla="*/ 0 w 1387040"/>
                <a:gd name="connsiteY4" fmla="*/ 693520 h 1387040"/>
                <a:gd name="connsiteX0" fmla="*/ 0 w 1387040"/>
                <a:gd name="connsiteY0" fmla="*/ 693520 h 1387040"/>
                <a:gd name="connsiteX1" fmla="*/ 693520 w 1387040"/>
                <a:gd name="connsiteY1" fmla="*/ 0 h 1387040"/>
                <a:gd name="connsiteX2" fmla="*/ 1387040 w 1387040"/>
                <a:gd name="connsiteY2" fmla="*/ 693520 h 1387040"/>
                <a:gd name="connsiteX3" fmla="*/ 693520 w 1387040"/>
                <a:gd name="connsiteY3" fmla="*/ 1387040 h 1387040"/>
                <a:gd name="connsiteX4" fmla="*/ 0 w 1387040"/>
                <a:gd name="connsiteY4" fmla="*/ 693520 h 1387040"/>
                <a:gd name="connsiteX0" fmla="*/ 0 w 1387040"/>
                <a:gd name="connsiteY0" fmla="*/ 693520 h 1387040"/>
                <a:gd name="connsiteX1" fmla="*/ 693520 w 1387040"/>
                <a:gd name="connsiteY1" fmla="*/ 0 h 1387040"/>
                <a:gd name="connsiteX2" fmla="*/ 1387040 w 1387040"/>
                <a:gd name="connsiteY2" fmla="*/ 693520 h 1387040"/>
                <a:gd name="connsiteX3" fmla="*/ 693520 w 1387040"/>
                <a:gd name="connsiteY3" fmla="*/ 1387040 h 1387040"/>
                <a:gd name="connsiteX4" fmla="*/ 0 w 1387040"/>
                <a:gd name="connsiteY4" fmla="*/ 693520 h 1387040"/>
                <a:gd name="connsiteX0" fmla="*/ 0 w 1387040"/>
                <a:gd name="connsiteY0" fmla="*/ 693520 h 1387040"/>
                <a:gd name="connsiteX1" fmla="*/ 693520 w 1387040"/>
                <a:gd name="connsiteY1" fmla="*/ 0 h 1387040"/>
                <a:gd name="connsiteX2" fmla="*/ 1387040 w 1387040"/>
                <a:gd name="connsiteY2" fmla="*/ 693520 h 1387040"/>
                <a:gd name="connsiteX3" fmla="*/ 693520 w 1387040"/>
                <a:gd name="connsiteY3" fmla="*/ 1387040 h 1387040"/>
                <a:gd name="connsiteX4" fmla="*/ 0 w 1387040"/>
                <a:gd name="connsiteY4" fmla="*/ 693520 h 1387040"/>
                <a:gd name="connsiteX0" fmla="*/ 0 w 1387040"/>
                <a:gd name="connsiteY0" fmla="*/ 693520 h 1387040"/>
                <a:gd name="connsiteX1" fmla="*/ 693520 w 1387040"/>
                <a:gd name="connsiteY1" fmla="*/ 0 h 1387040"/>
                <a:gd name="connsiteX2" fmla="*/ 1387040 w 1387040"/>
                <a:gd name="connsiteY2" fmla="*/ 693520 h 1387040"/>
                <a:gd name="connsiteX3" fmla="*/ 693520 w 1387040"/>
                <a:gd name="connsiteY3" fmla="*/ 1387040 h 1387040"/>
                <a:gd name="connsiteX4" fmla="*/ 0 w 1387040"/>
                <a:gd name="connsiteY4" fmla="*/ 693520 h 1387040"/>
                <a:gd name="connsiteX0" fmla="*/ 0 w 1387040"/>
                <a:gd name="connsiteY0" fmla="*/ 693520 h 1387040"/>
                <a:gd name="connsiteX1" fmla="*/ 693520 w 1387040"/>
                <a:gd name="connsiteY1" fmla="*/ 0 h 1387040"/>
                <a:gd name="connsiteX2" fmla="*/ 1387040 w 1387040"/>
                <a:gd name="connsiteY2" fmla="*/ 693520 h 1387040"/>
                <a:gd name="connsiteX3" fmla="*/ 693520 w 1387040"/>
                <a:gd name="connsiteY3" fmla="*/ 1387040 h 1387040"/>
                <a:gd name="connsiteX4" fmla="*/ 0 w 1387040"/>
                <a:gd name="connsiteY4" fmla="*/ 693520 h 1387040"/>
                <a:gd name="connsiteX0" fmla="*/ 0 w 1387040"/>
                <a:gd name="connsiteY0" fmla="*/ 693520 h 1387040"/>
                <a:gd name="connsiteX1" fmla="*/ 693520 w 1387040"/>
                <a:gd name="connsiteY1" fmla="*/ 0 h 1387040"/>
                <a:gd name="connsiteX2" fmla="*/ 1387040 w 1387040"/>
                <a:gd name="connsiteY2" fmla="*/ 693520 h 1387040"/>
                <a:gd name="connsiteX3" fmla="*/ 693520 w 1387040"/>
                <a:gd name="connsiteY3" fmla="*/ 1387040 h 1387040"/>
                <a:gd name="connsiteX4" fmla="*/ 0 w 1387040"/>
                <a:gd name="connsiteY4" fmla="*/ 693520 h 1387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87040" h="1387040">
                  <a:moveTo>
                    <a:pt x="0" y="693520"/>
                  </a:moveTo>
                  <a:cubicBezTo>
                    <a:pt x="86060" y="321257"/>
                    <a:pt x="321257" y="80683"/>
                    <a:pt x="693520" y="0"/>
                  </a:cubicBezTo>
                  <a:cubicBezTo>
                    <a:pt x="1076541" y="69925"/>
                    <a:pt x="1300979" y="321256"/>
                    <a:pt x="1387040" y="693520"/>
                  </a:cubicBezTo>
                  <a:cubicBezTo>
                    <a:pt x="1268706" y="1081920"/>
                    <a:pt x="1071162" y="1300979"/>
                    <a:pt x="693520" y="1387040"/>
                  </a:cubicBezTo>
                  <a:cubicBezTo>
                    <a:pt x="310499" y="1306358"/>
                    <a:pt x="86061" y="1071162"/>
                    <a:pt x="0" y="693520"/>
                  </a:cubicBezTo>
                  <a:close/>
                </a:path>
              </a:pathLst>
            </a:custGeom>
            <a:solidFill>
              <a:schemeClr val="accent6">
                <a:alpha val="84000"/>
              </a:schemeClr>
            </a:solidFill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5A52FB7F-52DD-8B4F-85C9-DE98E8845E07}"/>
                </a:ext>
              </a:extLst>
            </p:cNvPr>
            <p:cNvSpPr/>
            <p:nvPr/>
          </p:nvSpPr>
          <p:spPr>
            <a:xfrm>
              <a:off x="4380707" y="2844370"/>
              <a:ext cx="132573" cy="132573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3" name="TextBox 92">
            <a:extLst>
              <a:ext uri="{FF2B5EF4-FFF2-40B4-BE49-F238E27FC236}">
                <a16:creationId xmlns:a16="http://schemas.microsoft.com/office/drawing/2014/main" id="{8FA536B7-7C17-D04D-91F5-48CF480B072F}"/>
              </a:ext>
            </a:extLst>
          </p:cNvPr>
          <p:cNvSpPr txBox="1"/>
          <p:nvPr/>
        </p:nvSpPr>
        <p:spPr>
          <a:xfrm>
            <a:off x="3490617" y="1373617"/>
            <a:ext cx="2513830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6">
                    <a:lumMod val="75000"/>
                  </a:schemeClr>
                </a:solidFill>
              </a:rPr>
              <a:t>L</a:t>
            </a:r>
            <a:r>
              <a:rPr lang="en-US" sz="3200" baseline="30000" dirty="0">
                <a:solidFill>
                  <a:schemeClr val="accent6">
                    <a:lumMod val="75000"/>
                  </a:schemeClr>
                </a:solidFill>
              </a:rPr>
              <a:t>1</a:t>
            </a:r>
            <a:r>
              <a:rPr lang="en-US" sz="3200" dirty="0">
                <a:solidFill>
                  <a:schemeClr val="accent6">
                    <a:lumMod val="75000"/>
                  </a:schemeClr>
                </a:solidFill>
              </a:rPr>
              <a:t> Norm Ball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7B6AA314-2006-884B-93BD-2B0D7299B916}"/>
              </a:ext>
            </a:extLst>
          </p:cNvPr>
          <p:cNvSpPr txBox="1"/>
          <p:nvPr/>
        </p:nvSpPr>
        <p:spPr>
          <a:xfrm>
            <a:off x="612716" y="1373617"/>
            <a:ext cx="2513830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6">
                    <a:lumMod val="75000"/>
                  </a:schemeClr>
                </a:solidFill>
              </a:rPr>
              <a:t>L</a:t>
            </a:r>
            <a:r>
              <a:rPr lang="en-US" sz="3200" baseline="30000" dirty="0">
                <a:solidFill>
                  <a:schemeClr val="accent6">
                    <a:lumMod val="75000"/>
                  </a:schemeClr>
                </a:solidFill>
              </a:rPr>
              <a:t>0</a:t>
            </a:r>
            <a:r>
              <a:rPr lang="en-US" sz="3200" dirty="0">
                <a:solidFill>
                  <a:schemeClr val="accent6">
                    <a:lumMod val="75000"/>
                  </a:schemeClr>
                </a:solidFill>
              </a:rPr>
              <a:t> Norm Ball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5330032C-2E90-0346-B1A6-7EF4A0473F27}"/>
              </a:ext>
            </a:extLst>
          </p:cNvPr>
          <p:cNvSpPr txBox="1"/>
          <p:nvPr/>
        </p:nvSpPr>
        <p:spPr>
          <a:xfrm>
            <a:off x="9388620" y="1373617"/>
            <a:ext cx="2499402" cy="1077218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6">
                    <a:lumMod val="75000"/>
                  </a:schemeClr>
                </a:solidFill>
              </a:rPr>
              <a:t>L</a:t>
            </a:r>
            <a:r>
              <a:rPr lang="en-US" sz="3200" baseline="30000" dirty="0">
                <a:solidFill>
                  <a:schemeClr val="accent6">
                    <a:lumMod val="75000"/>
                  </a:schemeClr>
                </a:solidFill>
              </a:rPr>
              <a:t>1</a:t>
            </a:r>
            <a:r>
              <a:rPr lang="en-US" sz="3200" dirty="0">
                <a:solidFill>
                  <a:schemeClr val="accent6">
                    <a:lumMod val="75000"/>
                  </a:schemeClr>
                </a:solidFill>
              </a:rPr>
              <a:t> + L</a:t>
            </a:r>
            <a:r>
              <a:rPr lang="en-US" sz="3200" baseline="30000" dirty="0">
                <a:solidFill>
                  <a:schemeClr val="accent6">
                    <a:lumMod val="75000"/>
                  </a:schemeClr>
                </a:solidFill>
              </a:rPr>
              <a:t>2 </a:t>
            </a:r>
            <a:r>
              <a:rPr lang="en-US" sz="3200" dirty="0">
                <a:solidFill>
                  <a:schemeClr val="accent6">
                    <a:lumMod val="75000"/>
                  </a:schemeClr>
                </a:solidFill>
              </a:rPr>
              <a:t>Norm</a:t>
            </a:r>
          </a:p>
          <a:p>
            <a:r>
              <a:rPr lang="en-US" sz="3200" baseline="30000" dirty="0">
                <a:solidFill>
                  <a:schemeClr val="accent6">
                    <a:lumMod val="75000"/>
                  </a:schemeClr>
                </a:solidFill>
              </a:rPr>
              <a:t>Elastic Net </a:t>
            </a:r>
            <a:endParaRPr lang="en-US" sz="32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6DD187D-FE24-8346-B868-CF7CA01559D0}"/>
              </a:ext>
            </a:extLst>
          </p:cNvPr>
          <p:cNvSpPr txBox="1"/>
          <p:nvPr/>
        </p:nvSpPr>
        <p:spPr>
          <a:xfrm>
            <a:off x="374830" y="5267829"/>
            <a:ext cx="2770310" cy="1323439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000" b="1" dirty="0"/>
              <a:t>Ideal for</a:t>
            </a:r>
            <a:br>
              <a:rPr lang="en-US" sz="2000" b="1" dirty="0"/>
            </a:br>
            <a:r>
              <a:rPr lang="en-US" sz="2000" b="1" dirty="0"/>
              <a:t>Feature Selection </a:t>
            </a:r>
            <a:br>
              <a:rPr lang="en-US" sz="2000" b="1" dirty="0"/>
            </a:br>
            <a:r>
              <a:rPr lang="en-US" sz="2000" dirty="0"/>
              <a:t>but combinatorically</a:t>
            </a:r>
            <a:br>
              <a:rPr lang="en-US" sz="2000" dirty="0"/>
            </a:br>
            <a:r>
              <a:rPr lang="en-US" sz="2000" dirty="0"/>
              <a:t>difficult to optimize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740BCDF1-2EE5-B342-8D56-D8B491A43D0E}"/>
              </a:ext>
            </a:extLst>
          </p:cNvPr>
          <p:cNvSpPr txBox="1"/>
          <p:nvPr/>
        </p:nvSpPr>
        <p:spPr>
          <a:xfrm>
            <a:off x="3514693" y="5267829"/>
            <a:ext cx="2141933" cy="1015663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000" dirty="0"/>
              <a:t>Encourages</a:t>
            </a:r>
            <a:br>
              <a:rPr lang="en-US" sz="2000" dirty="0"/>
            </a:br>
            <a:r>
              <a:rPr lang="en-US" sz="2000" dirty="0"/>
              <a:t>Sparse Solutions</a:t>
            </a:r>
          </a:p>
          <a:p>
            <a:r>
              <a:rPr lang="en-US" sz="2000" b="1" dirty="0"/>
              <a:t>Convex!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B0478083-40EB-A44B-9FD8-6A5AA4B15C71}"/>
              </a:ext>
            </a:extLst>
          </p:cNvPr>
          <p:cNvSpPr txBox="1"/>
          <p:nvPr/>
        </p:nvSpPr>
        <p:spPr>
          <a:xfrm>
            <a:off x="6186508" y="5267829"/>
            <a:ext cx="3213490" cy="132343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000" dirty="0"/>
              <a:t>Spreads weight</a:t>
            </a:r>
            <a:br>
              <a:rPr lang="en-US" sz="2000" dirty="0"/>
            </a:br>
            <a:r>
              <a:rPr lang="en-US" sz="2000" dirty="0"/>
              <a:t>over features </a:t>
            </a:r>
            <a:r>
              <a:rPr lang="en-US" sz="2000" b="1" dirty="0"/>
              <a:t>(robust)</a:t>
            </a:r>
            <a:endParaRPr lang="en-US" sz="2000" dirty="0"/>
          </a:p>
          <a:p>
            <a:r>
              <a:rPr lang="en-US" sz="2000" dirty="0"/>
              <a:t>does not </a:t>
            </a:r>
            <a:br>
              <a:rPr lang="en-US" sz="2000" dirty="0"/>
            </a:br>
            <a:r>
              <a:rPr lang="en-US" sz="2000" dirty="0"/>
              <a:t>encourage sparsity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F232AAC1-A8AC-AF4B-BB01-EE488C2D4BB0}"/>
              </a:ext>
            </a:extLst>
          </p:cNvPr>
          <p:cNvSpPr txBox="1"/>
          <p:nvPr/>
        </p:nvSpPr>
        <p:spPr>
          <a:xfrm>
            <a:off x="9131469" y="5287655"/>
            <a:ext cx="3213490" cy="132343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000" b="1" dirty="0"/>
              <a:t>Compromise</a:t>
            </a:r>
            <a:endParaRPr lang="en-US" sz="2000" dirty="0"/>
          </a:p>
          <a:p>
            <a:r>
              <a:rPr lang="en-US" sz="2000" dirty="0"/>
              <a:t>Need to tune</a:t>
            </a:r>
            <a:br>
              <a:rPr lang="en-US" sz="2000" dirty="0"/>
            </a:br>
            <a:r>
              <a:rPr lang="en-US" sz="2000" dirty="0"/>
              <a:t>two regularization parameters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BF19B6CB-E3B2-4E40-824A-6ADC3F4692F8}"/>
              </a:ext>
            </a:extLst>
          </p:cNvPr>
          <p:cNvSpPr/>
          <p:nvPr/>
        </p:nvSpPr>
        <p:spPr>
          <a:xfrm>
            <a:off x="12024803" y="1276092"/>
            <a:ext cx="2064362" cy="3478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9" name="Picture 98">
            <a:extLst>
              <a:ext uri="{FF2B5EF4-FFF2-40B4-BE49-F238E27FC236}">
                <a16:creationId xmlns:a16="http://schemas.microsoft.com/office/drawing/2014/main" id="{60B7F413-CEEC-5B48-A8F8-2C99473982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2406" y="466649"/>
            <a:ext cx="945620" cy="49606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79907B1-DFA0-374D-B095-30CAF42350CF}"/>
              </a:ext>
            </a:extLst>
          </p:cNvPr>
          <p:cNvSpPr txBox="1"/>
          <p:nvPr/>
        </p:nvSpPr>
        <p:spPr>
          <a:xfrm>
            <a:off x="537850" y="345914"/>
            <a:ext cx="4673074" cy="6463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600" dirty="0"/>
              <a:t>Different choices of </a:t>
            </a:r>
          </a:p>
        </p:txBody>
      </p:sp>
    </p:spTree>
    <p:extLst>
      <p:ext uri="{BB962C8B-B14F-4D97-AF65-F5344CB8AC3E}">
        <p14:creationId xmlns:p14="http://schemas.microsoft.com/office/powerpoint/2010/main" val="109659694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2" name="Group 131"/>
          <p:cNvGrpSpPr/>
          <p:nvPr/>
        </p:nvGrpSpPr>
        <p:grpSpPr>
          <a:xfrm>
            <a:off x="3429236" y="2566771"/>
            <a:ext cx="2478157" cy="2575142"/>
            <a:chOff x="4873657" y="3932007"/>
            <a:chExt cx="2478157" cy="2575142"/>
          </a:xfrm>
        </p:grpSpPr>
        <p:grpSp>
          <p:nvGrpSpPr>
            <p:cNvPr id="50" name="Group 49"/>
            <p:cNvGrpSpPr/>
            <p:nvPr/>
          </p:nvGrpSpPr>
          <p:grpSpPr>
            <a:xfrm>
              <a:off x="4873657" y="6055124"/>
              <a:ext cx="2478157" cy="452025"/>
              <a:chOff x="1838504" y="5724939"/>
              <a:chExt cx="2478157" cy="452025"/>
            </a:xfrm>
          </p:grpSpPr>
          <p:sp>
            <p:nvSpPr>
              <p:cNvPr id="59" name="Rounded Rectangle 58"/>
              <p:cNvSpPr/>
              <p:nvPr/>
            </p:nvSpPr>
            <p:spPr>
              <a:xfrm>
                <a:off x="1838504" y="5724939"/>
                <a:ext cx="2478157" cy="452025"/>
              </a:xfrm>
              <a:prstGeom prst="roundRect">
                <a:avLst>
                  <a:gd name="adj" fmla="val 50000"/>
                </a:avLst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60" name="Group 59"/>
              <p:cNvGrpSpPr/>
              <p:nvPr/>
            </p:nvGrpSpPr>
            <p:grpSpPr>
              <a:xfrm>
                <a:off x="2037070" y="5792312"/>
                <a:ext cx="2081025" cy="317279"/>
                <a:chOff x="2054087" y="5791200"/>
                <a:chExt cx="2081025" cy="317279"/>
              </a:xfrm>
            </p:grpSpPr>
            <p:sp>
              <p:nvSpPr>
                <p:cNvPr id="61" name="Oval 60"/>
                <p:cNvSpPr/>
                <p:nvPr/>
              </p:nvSpPr>
              <p:spPr>
                <a:xfrm>
                  <a:off x="2054087" y="5791200"/>
                  <a:ext cx="304800" cy="3048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" name="Oval 61"/>
                <p:cNvSpPr/>
                <p:nvPr/>
              </p:nvSpPr>
              <p:spPr>
                <a:xfrm>
                  <a:off x="2498143" y="5802326"/>
                  <a:ext cx="304800" cy="3048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" name="Oval 62"/>
                <p:cNvSpPr/>
                <p:nvPr/>
              </p:nvSpPr>
              <p:spPr>
                <a:xfrm>
                  <a:off x="2942199" y="5798551"/>
                  <a:ext cx="304800" cy="3048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" name="Oval 63"/>
                <p:cNvSpPr/>
                <p:nvPr/>
              </p:nvSpPr>
              <p:spPr>
                <a:xfrm>
                  <a:off x="3386255" y="5798551"/>
                  <a:ext cx="304800" cy="3048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" name="Oval 64"/>
                <p:cNvSpPr/>
                <p:nvPr/>
              </p:nvSpPr>
              <p:spPr>
                <a:xfrm>
                  <a:off x="3830312" y="5803679"/>
                  <a:ext cx="304800" cy="3048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cxnSp>
          <p:nvCxnSpPr>
            <p:cNvPr id="51" name="Straight Arrow Connector 50"/>
            <p:cNvCxnSpPr/>
            <p:nvPr/>
          </p:nvCxnSpPr>
          <p:spPr>
            <a:xfrm flipH="1" flipV="1">
              <a:off x="6112734" y="3980396"/>
              <a:ext cx="1" cy="357706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>
              <a:stCxn id="61" idx="0"/>
              <a:endCxn id="66" idx="4"/>
            </p:cNvCxnSpPr>
            <p:nvPr/>
          </p:nvCxnSpPr>
          <p:spPr>
            <a:xfrm flipV="1">
              <a:off x="5224623" y="5463533"/>
              <a:ext cx="155693" cy="658964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Straight Arrow Connector 52"/>
            <p:cNvCxnSpPr>
              <a:stCxn id="64" idx="0"/>
              <a:endCxn id="66" idx="4"/>
            </p:cNvCxnSpPr>
            <p:nvPr/>
          </p:nvCxnSpPr>
          <p:spPr>
            <a:xfrm flipH="1" flipV="1">
              <a:off x="5380316" y="5463533"/>
              <a:ext cx="1176475" cy="66631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Straight Arrow Connector 53"/>
            <p:cNvCxnSpPr>
              <a:stCxn id="61" idx="0"/>
              <a:endCxn id="71" idx="4"/>
            </p:cNvCxnSpPr>
            <p:nvPr/>
          </p:nvCxnSpPr>
          <p:spPr>
            <a:xfrm flipV="1">
              <a:off x="5224623" y="5463533"/>
              <a:ext cx="888113" cy="658964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Straight Arrow Connector 54"/>
            <p:cNvCxnSpPr>
              <a:endCxn id="66" idx="4"/>
            </p:cNvCxnSpPr>
            <p:nvPr/>
          </p:nvCxnSpPr>
          <p:spPr>
            <a:xfrm flipH="1" flipV="1">
              <a:off x="5380316" y="5463533"/>
              <a:ext cx="1620533" cy="671444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Straight Arrow Connector 55"/>
            <p:cNvCxnSpPr>
              <a:stCxn id="66" idx="0"/>
              <a:endCxn id="120" idx="4"/>
            </p:cNvCxnSpPr>
            <p:nvPr/>
          </p:nvCxnSpPr>
          <p:spPr>
            <a:xfrm flipV="1">
              <a:off x="5380316" y="4706197"/>
              <a:ext cx="732420" cy="351139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58" name="TextBox 57"/>
            <p:cNvSpPr txBox="1"/>
            <p:nvPr/>
          </p:nvSpPr>
          <p:spPr>
            <a:xfrm>
              <a:off x="5032454" y="3932007"/>
              <a:ext cx="8963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Helvetica Neue" charset="0"/>
                  <a:ea typeface="Helvetica Neue" charset="0"/>
                  <a:cs typeface="Helvetica Neue" charset="0"/>
                </a:rPr>
                <a:t>Output</a:t>
              </a:r>
            </a:p>
          </p:txBody>
        </p:sp>
        <p:grpSp>
          <p:nvGrpSpPr>
            <p:cNvPr id="130" name="Group 129"/>
            <p:cNvGrpSpPr/>
            <p:nvPr/>
          </p:nvGrpSpPr>
          <p:grpSpPr>
            <a:xfrm>
              <a:off x="5177217" y="5057336"/>
              <a:ext cx="1871037" cy="406197"/>
              <a:chOff x="5255328" y="5057336"/>
              <a:chExt cx="1871037" cy="406197"/>
            </a:xfrm>
          </p:grpSpPr>
          <p:grpSp>
            <p:nvGrpSpPr>
              <p:cNvPr id="49" name="Group 48"/>
              <p:cNvGrpSpPr/>
              <p:nvPr/>
            </p:nvGrpSpPr>
            <p:grpSpPr>
              <a:xfrm>
                <a:off x="5255328" y="5057336"/>
                <a:ext cx="406197" cy="406197"/>
                <a:chOff x="2706449" y="4584954"/>
                <a:chExt cx="662755" cy="662755"/>
              </a:xfrm>
            </p:grpSpPr>
            <p:sp>
              <p:nvSpPr>
                <p:cNvPr id="66" name="Oval 65"/>
                <p:cNvSpPr/>
                <p:nvPr/>
              </p:nvSpPr>
              <p:spPr>
                <a:xfrm>
                  <a:off x="2706449" y="4584954"/>
                  <a:ext cx="662755" cy="662755"/>
                </a:xfrm>
                <a:prstGeom prst="ellipse">
                  <a:avLst/>
                </a:prstGeom>
                <a:solidFill>
                  <a:schemeClr val="bg1"/>
                </a:solidFill>
                <a:ln w="28575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black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67" name="Freeform 66"/>
                <p:cNvSpPr/>
                <p:nvPr/>
              </p:nvSpPr>
              <p:spPr>
                <a:xfrm>
                  <a:off x="2830008" y="4750077"/>
                  <a:ext cx="415636" cy="332509"/>
                </a:xfrm>
                <a:custGeom>
                  <a:avLst/>
                  <a:gdLst>
                    <a:gd name="connsiteX0" fmla="*/ 0 w 1340556"/>
                    <a:gd name="connsiteY0" fmla="*/ 1189143 h 1288265"/>
                    <a:gd name="connsiteX1" fmla="*/ 310444 w 1340556"/>
                    <a:gd name="connsiteY1" fmla="*/ 1189143 h 1288265"/>
                    <a:gd name="connsiteX2" fmla="*/ 776111 w 1340556"/>
                    <a:gd name="connsiteY2" fmla="*/ 159032 h 1288265"/>
                    <a:gd name="connsiteX3" fmla="*/ 1340556 w 1340556"/>
                    <a:gd name="connsiteY3" fmla="*/ 3810 h 1288265"/>
                    <a:gd name="connsiteX0" fmla="*/ 0 w 1340556"/>
                    <a:gd name="connsiteY0" fmla="*/ 1186354 h 1233692"/>
                    <a:gd name="connsiteX1" fmla="*/ 437444 w 1340556"/>
                    <a:gd name="connsiteY1" fmla="*/ 1073465 h 1233692"/>
                    <a:gd name="connsiteX2" fmla="*/ 776111 w 1340556"/>
                    <a:gd name="connsiteY2" fmla="*/ 156243 h 1233692"/>
                    <a:gd name="connsiteX3" fmla="*/ 1340556 w 1340556"/>
                    <a:gd name="connsiteY3" fmla="*/ 1021 h 1233692"/>
                    <a:gd name="connsiteX0" fmla="*/ 0 w 1340556"/>
                    <a:gd name="connsiteY0" fmla="*/ 1186354 h 1186354"/>
                    <a:gd name="connsiteX1" fmla="*/ 776111 w 1340556"/>
                    <a:gd name="connsiteY1" fmla="*/ 156243 h 1186354"/>
                    <a:gd name="connsiteX2" fmla="*/ 1340556 w 1340556"/>
                    <a:gd name="connsiteY2" fmla="*/ 1021 h 1186354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340556" h="1185333">
                      <a:moveTo>
                        <a:pt x="0" y="1185333"/>
                      </a:moveTo>
                      <a:cubicBezTo>
                        <a:pt x="1053774" y="1171223"/>
                        <a:pt x="380177" y="14110"/>
                        <a:pt x="1340556" y="0"/>
                      </a:cubicBezTo>
                    </a:path>
                  </a:pathLst>
                </a:custGeom>
                <a:effectLst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>
                    <a:solidFill>
                      <a:srgbClr val="000000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</p:grpSp>
          <p:grpSp>
            <p:nvGrpSpPr>
              <p:cNvPr id="70" name="Group 69"/>
              <p:cNvGrpSpPr/>
              <p:nvPr/>
            </p:nvGrpSpPr>
            <p:grpSpPr>
              <a:xfrm>
                <a:off x="5987748" y="5057336"/>
                <a:ext cx="406197" cy="406197"/>
                <a:chOff x="2706449" y="4584954"/>
                <a:chExt cx="662755" cy="662755"/>
              </a:xfrm>
            </p:grpSpPr>
            <p:sp>
              <p:nvSpPr>
                <p:cNvPr id="71" name="Oval 70"/>
                <p:cNvSpPr/>
                <p:nvPr/>
              </p:nvSpPr>
              <p:spPr>
                <a:xfrm>
                  <a:off x="2706449" y="4584954"/>
                  <a:ext cx="662755" cy="662755"/>
                </a:xfrm>
                <a:prstGeom prst="ellipse">
                  <a:avLst/>
                </a:prstGeom>
                <a:solidFill>
                  <a:schemeClr val="bg1"/>
                </a:solidFill>
                <a:ln w="28575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black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72" name="Freeform 71"/>
                <p:cNvSpPr/>
                <p:nvPr/>
              </p:nvSpPr>
              <p:spPr>
                <a:xfrm>
                  <a:off x="2830008" y="4750077"/>
                  <a:ext cx="415636" cy="332509"/>
                </a:xfrm>
                <a:custGeom>
                  <a:avLst/>
                  <a:gdLst>
                    <a:gd name="connsiteX0" fmla="*/ 0 w 1340556"/>
                    <a:gd name="connsiteY0" fmla="*/ 1189143 h 1288265"/>
                    <a:gd name="connsiteX1" fmla="*/ 310444 w 1340556"/>
                    <a:gd name="connsiteY1" fmla="*/ 1189143 h 1288265"/>
                    <a:gd name="connsiteX2" fmla="*/ 776111 w 1340556"/>
                    <a:gd name="connsiteY2" fmla="*/ 159032 h 1288265"/>
                    <a:gd name="connsiteX3" fmla="*/ 1340556 w 1340556"/>
                    <a:gd name="connsiteY3" fmla="*/ 3810 h 1288265"/>
                    <a:gd name="connsiteX0" fmla="*/ 0 w 1340556"/>
                    <a:gd name="connsiteY0" fmla="*/ 1186354 h 1233692"/>
                    <a:gd name="connsiteX1" fmla="*/ 437444 w 1340556"/>
                    <a:gd name="connsiteY1" fmla="*/ 1073465 h 1233692"/>
                    <a:gd name="connsiteX2" fmla="*/ 776111 w 1340556"/>
                    <a:gd name="connsiteY2" fmla="*/ 156243 h 1233692"/>
                    <a:gd name="connsiteX3" fmla="*/ 1340556 w 1340556"/>
                    <a:gd name="connsiteY3" fmla="*/ 1021 h 1233692"/>
                    <a:gd name="connsiteX0" fmla="*/ 0 w 1340556"/>
                    <a:gd name="connsiteY0" fmla="*/ 1186354 h 1186354"/>
                    <a:gd name="connsiteX1" fmla="*/ 776111 w 1340556"/>
                    <a:gd name="connsiteY1" fmla="*/ 156243 h 1186354"/>
                    <a:gd name="connsiteX2" fmla="*/ 1340556 w 1340556"/>
                    <a:gd name="connsiteY2" fmla="*/ 1021 h 1186354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340556" h="1185333">
                      <a:moveTo>
                        <a:pt x="0" y="1185333"/>
                      </a:moveTo>
                      <a:cubicBezTo>
                        <a:pt x="1053774" y="1171223"/>
                        <a:pt x="380177" y="14110"/>
                        <a:pt x="1340556" y="0"/>
                      </a:cubicBezTo>
                    </a:path>
                  </a:pathLst>
                </a:custGeom>
                <a:effectLst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>
                    <a:solidFill>
                      <a:srgbClr val="000000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</p:grpSp>
          <p:grpSp>
            <p:nvGrpSpPr>
              <p:cNvPr id="73" name="Group 72"/>
              <p:cNvGrpSpPr/>
              <p:nvPr/>
            </p:nvGrpSpPr>
            <p:grpSpPr>
              <a:xfrm>
                <a:off x="6720168" y="5057336"/>
                <a:ext cx="406197" cy="406197"/>
                <a:chOff x="2706449" y="4584954"/>
                <a:chExt cx="662755" cy="662755"/>
              </a:xfrm>
            </p:grpSpPr>
            <p:sp>
              <p:nvSpPr>
                <p:cNvPr id="74" name="Oval 73"/>
                <p:cNvSpPr/>
                <p:nvPr/>
              </p:nvSpPr>
              <p:spPr>
                <a:xfrm>
                  <a:off x="2706449" y="4584954"/>
                  <a:ext cx="662755" cy="662755"/>
                </a:xfrm>
                <a:prstGeom prst="ellipse">
                  <a:avLst/>
                </a:prstGeom>
                <a:solidFill>
                  <a:schemeClr val="bg1"/>
                </a:solidFill>
                <a:ln w="28575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black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75" name="Freeform 74"/>
                <p:cNvSpPr/>
                <p:nvPr/>
              </p:nvSpPr>
              <p:spPr>
                <a:xfrm>
                  <a:off x="2830008" y="4750077"/>
                  <a:ext cx="415636" cy="332509"/>
                </a:xfrm>
                <a:custGeom>
                  <a:avLst/>
                  <a:gdLst>
                    <a:gd name="connsiteX0" fmla="*/ 0 w 1340556"/>
                    <a:gd name="connsiteY0" fmla="*/ 1189143 h 1288265"/>
                    <a:gd name="connsiteX1" fmla="*/ 310444 w 1340556"/>
                    <a:gd name="connsiteY1" fmla="*/ 1189143 h 1288265"/>
                    <a:gd name="connsiteX2" fmla="*/ 776111 w 1340556"/>
                    <a:gd name="connsiteY2" fmla="*/ 159032 h 1288265"/>
                    <a:gd name="connsiteX3" fmla="*/ 1340556 w 1340556"/>
                    <a:gd name="connsiteY3" fmla="*/ 3810 h 1288265"/>
                    <a:gd name="connsiteX0" fmla="*/ 0 w 1340556"/>
                    <a:gd name="connsiteY0" fmla="*/ 1186354 h 1233692"/>
                    <a:gd name="connsiteX1" fmla="*/ 437444 w 1340556"/>
                    <a:gd name="connsiteY1" fmla="*/ 1073465 h 1233692"/>
                    <a:gd name="connsiteX2" fmla="*/ 776111 w 1340556"/>
                    <a:gd name="connsiteY2" fmla="*/ 156243 h 1233692"/>
                    <a:gd name="connsiteX3" fmla="*/ 1340556 w 1340556"/>
                    <a:gd name="connsiteY3" fmla="*/ 1021 h 1233692"/>
                    <a:gd name="connsiteX0" fmla="*/ 0 w 1340556"/>
                    <a:gd name="connsiteY0" fmla="*/ 1186354 h 1186354"/>
                    <a:gd name="connsiteX1" fmla="*/ 776111 w 1340556"/>
                    <a:gd name="connsiteY1" fmla="*/ 156243 h 1186354"/>
                    <a:gd name="connsiteX2" fmla="*/ 1340556 w 1340556"/>
                    <a:gd name="connsiteY2" fmla="*/ 1021 h 1186354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340556" h="1185333">
                      <a:moveTo>
                        <a:pt x="0" y="1185333"/>
                      </a:moveTo>
                      <a:cubicBezTo>
                        <a:pt x="1053774" y="1171223"/>
                        <a:pt x="380177" y="14110"/>
                        <a:pt x="1340556" y="0"/>
                      </a:cubicBezTo>
                    </a:path>
                  </a:pathLst>
                </a:custGeom>
                <a:effectLst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>
                    <a:solidFill>
                      <a:srgbClr val="000000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</p:grpSp>
        </p:grpSp>
        <p:cxnSp>
          <p:nvCxnSpPr>
            <p:cNvPr id="78" name="Straight Arrow Connector 77"/>
            <p:cNvCxnSpPr>
              <a:stCxn id="62" idx="0"/>
              <a:endCxn id="66" idx="4"/>
            </p:cNvCxnSpPr>
            <p:nvPr/>
          </p:nvCxnSpPr>
          <p:spPr>
            <a:xfrm flipH="1" flipV="1">
              <a:off x="5380316" y="5463533"/>
              <a:ext cx="288363" cy="67009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81" name="Straight Arrow Connector 80"/>
            <p:cNvCxnSpPr>
              <a:stCxn id="63" idx="0"/>
              <a:endCxn id="66" idx="4"/>
            </p:cNvCxnSpPr>
            <p:nvPr/>
          </p:nvCxnSpPr>
          <p:spPr>
            <a:xfrm flipH="1" flipV="1">
              <a:off x="5380316" y="5463533"/>
              <a:ext cx="732419" cy="66631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90" name="Straight Arrow Connector 89"/>
            <p:cNvCxnSpPr>
              <a:stCxn id="62" idx="0"/>
              <a:endCxn id="71" idx="4"/>
            </p:cNvCxnSpPr>
            <p:nvPr/>
          </p:nvCxnSpPr>
          <p:spPr>
            <a:xfrm flipV="1">
              <a:off x="5668679" y="5463533"/>
              <a:ext cx="444057" cy="67009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93" name="Straight Arrow Connector 92"/>
            <p:cNvCxnSpPr>
              <a:stCxn id="63" idx="0"/>
              <a:endCxn id="71" idx="4"/>
            </p:cNvCxnSpPr>
            <p:nvPr/>
          </p:nvCxnSpPr>
          <p:spPr>
            <a:xfrm flipV="1">
              <a:off x="6112735" y="5463533"/>
              <a:ext cx="1" cy="66631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97" name="Straight Arrow Connector 96"/>
            <p:cNvCxnSpPr>
              <a:stCxn id="64" idx="0"/>
              <a:endCxn id="71" idx="4"/>
            </p:cNvCxnSpPr>
            <p:nvPr/>
          </p:nvCxnSpPr>
          <p:spPr>
            <a:xfrm flipH="1" flipV="1">
              <a:off x="6112736" y="5463533"/>
              <a:ext cx="444055" cy="66631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0" name="Straight Arrow Connector 99"/>
            <p:cNvCxnSpPr>
              <a:stCxn id="65" idx="0"/>
              <a:endCxn id="71" idx="4"/>
            </p:cNvCxnSpPr>
            <p:nvPr/>
          </p:nvCxnSpPr>
          <p:spPr>
            <a:xfrm flipH="1" flipV="1">
              <a:off x="6112736" y="5463533"/>
              <a:ext cx="888112" cy="671443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3" name="Straight Arrow Connector 102"/>
            <p:cNvCxnSpPr>
              <a:endCxn id="74" idx="4"/>
            </p:cNvCxnSpPr>
            <p:nvPr/>
          </p:nvCxnSpPr>
          <p:spPr>
            <a:xfrm flipV="1">
              <a:off x="5238177" y="5463533"/>
              <a:ext cx="1606979" cy="658964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6" name="Straight Arrow Connector 105"/>
            <p:cNvCxnSpPr>
              <a:stCxn id="62" idx="0"/>
              <a:endCxn id="74" idx="4"/>
            </p:cNvCxnSpPr>
            <p:nvPr/>
          </p:nvCxnSpPr>
          <p:spPr>
            <a:xfrm flipV="1">
              <a:off x="5668679" y="5463533"/>
              <a:ext cx="1176477" cy="67009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9" name="Straight Arrow Connector 108"/>
            <p:cNvCxnSpPr>
              <a:stCxn id="63" idx="0"/>
              <a:endCxn id="74" idx="4"/>
            </p:cNvCxnSpPr>
            <p:nvPr/>
          </p:nvCxnSpPr>
          <p:spPr>
            <a:xfrm flipV="1">
              <a:off x="6112735" y="5463533"/>
              <a:ext cx="732421" cy="66631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2" name="Straight Arrow Connector 111"/>
            <p:cNvCxnSpPr>
              <a:stCxn id="64" idx="0"/>
              <a:endCxn id="74" idx="4"/>
            </p:cNvCxnSpPr>
            <p:nvPr/>
          </p:nvCxnSpPr>
          <p:spPr>
            <a:xfrm flipV="1">
              <a:off x="6556791" y="5463533"/>
              <a:ext cx="288365" cy="66631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5" name="Straight Arrow Connector 114"/>
            <p:cNvCxnSpPr>
              <a:stCxn id="65" idx="0"/>
              <a:endCxn id="74" idx="4"/>
            </p:cNvCxnSpPr>
            <p:nvPr/>
          </p:nvCxnSpPr>
          <p:spPr>
            <a:xfrm flipH="1" flipV="1">
              <a:off x="6845156" y="5463533"/>
              <a:ext cx="155692" cy="671443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119" name="Group 118"/>
            <p:cNvGrpSpPr/>
            <p:nvPr/>
          </p:nvGrpSpPr>
          <p:grpSpPr>
            <a:xfrm>
              <a:off x="5909637" y="4300000"/>
              <a:ext cx="406197" cy="406197"/>
              <a:chOff x="2706449" y="4584954"/>
              <a:chExt cx="662755" cy="662755"/>
            </a:xfrm>
          </p:grpSpPr>
          <p:sp>
            <p:nvSpPr>
              <p:cNvPr id="120" name="Oval 119"/>
              <p:cNvSpPr/>
              <p:nvPr/>
            </p:nvSpPr>
            <p:spPr>
              <a:xfrm>
                <a:off x="2706449" y="4584954"/>
                <a:ext cx="662755" cy="662755"/>
              </a:xfrm>
              <a:prstGeom prst="ellipse">
                <a:avLst/>
              </a:prstGeom>
              <a:solidFill>
                <a:schemeClr val="bg1"/>
              </a:solidFill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21" name="Freeform 120"/>
              <p:cNvSpPr/>
              <p:nvPr/>
            </p:nvSpPr>
            <p:spPr>
              <a:xfrm>
                <a:off x="2830008" y="4750077"/>
                <a:ext cx="415636" cy="332509"/>
              </a:xfrm>
              <a:custGeom>
                <a:avLst/>
                <a:gdLst>
                  <a:gd name="connsiteX0" fmla="*/ 0 w 1340556"/>
                  <a:gd name="connsiteY0" fmla="*/ 1189143 h 1288265"/>
                  <a:gd name="connsiteX1" fmla="*/ 310444 w 1340556"/>
                  <a:gd name="connsiteY1" fmla="*/ 1189143 h 1288265"/>
                  <a:gd name="connsiteX2" fmla="*/ 776111 w 1340556"/>
                  <a:gd name="connsiteY2" fmla="*/ 159032 h 1288265"/>
                  <a:gd name="connsiteX3" fmla="*/ 1340556 w 1340556"/>
                  <a:gd name="connsiteY3" fmla="*/ 3810 h 1288265"/>
                  <a:gd name="connsiteX0" fmla="*/ 0 w 1340556"/>
                  <a:gd name="connsiteY0" fmla="*/ 1186354 h 1233692"/>
                  <a:gd name="connsiteX1" fmla="*/ 437444 w 1340556"/>
                  <a:gd name="connsiteY1" fmla="*/ 1073465 h 1233692"/>
                  <a:gd name="connsiteX2" fmla="*/ 776111 w 1340556"/>
                  <a:gd name="connsiteY2" fmla="*/ 156243 h 1233692"/>
                  <a:gd name="connsiteX3" fmla="*/ 1340556 w 1340556"/>
                  <a:gd name="connsiteY3" fmla="*/ 1021 h 1233692"/>
                  <a:gd name="connsiteX0" fmla="*/ 0 w 1340556"/>
                  <a:gd name="connsiteY0" fmla="*/ 1186354 h 1186354"/>
                  <a:gd name="connsiteX1" fmla="*/ 776111 w 1340556"/>
                  <a:gd name="connsiteY1" fmla="*/ 156243 h 1186354"/>
                  <a:gd name="connsiteX2" fmla="*/ 1340556 w 1340556"/>
                  <a:gd name="connsiteY2" fmla="*/ 1021 h 1186354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40556" h="1185333">
                    <a:moveTo>
                      <a:pt x="0" y="1185333"/>
                    </a:moveTo>
                    <a:cubicBezTo>
                      <a:pt x="1053774" y="1171223"/>
                      <a:pt x="380177" y="14110"/>
                      <a:pt x="1340556" y="0"/>
                    </a:cubicBezTo>
                  </a:path>
                </a:pathLst>
              </a:custGeom>
              <a:effectLst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cxnSp>
          <p:nvCxnSpPr>
            <p:cNvPr id="124" name="Straight Arrow Connector 123"/>
            <p:cNvCxnSpPr>
              <a:stCxn id="71" idx="0"/>
              <a:endCxn id="120" idx="4"/>
            </p:cNvCxnSpPr>
            <p:nvPr/>
          </p:nvCxnSpPr>
          <p:spPr>
            <a:xfrm flipV="1">
              <a:off x="6112736" y="4706197"/>
              <a:ext cx="0" cy="351139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7" name="Straight Arrow Connector 126"/>
            <p:cNvCxnSpPr>
              <a:stCxn id="74" idx="0"/>
              <a:endCxn id="120" idx="4"/>
            </p:cNvCxnSpPr>
            <p:nvPr/>
          </p:nvCxnSpPr>
          <p:spPr>
            <a:xfrm flipH="1" flipV="1">
              <a:off x="6112736" y="4706197"/>
              <a:ext cx="732420" cy="351139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33" name="Picture 1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3111" y="405319"/>
            <a:ext cx="2795319" cy="11941904"/>
          </a:xfrm>
          <a:prstGeom prst="rect">
            <a:avLst/>
          </a:prstGeom>
        </p:spPr>
      </p:pic>
      <p:pic>
        <p:nvPicPr>
          <p:cNvPr id="134" name="Picture 3"/>
          <p:cNvPicPr>
            <a:picLocks noChangeAspect="1" noChangeArrowheads="1"/>
          </p:cNvPicPr>
          <p:nvPr/>
        </p:nvPicPr>
        <p:blipFill>
          <a:blip r:embed="rId3" cstate="screen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83121" y="2386847"/>
            <a:ext cx="3466427" cy="3016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36" name="Group 135"/>
          <p:cNvGrpSpPr/>
          <p:nvPr/>
        </p:nvGrpSpPr>
        <p:grpSpPr>
          <a:xfrm>
            <a:off x="110322" y="2523696"/>
            <a:ext cx="3199246" cy="2671201"/>
            <a:chOff x="424916" y="3613066"/>
            <a:chExt cx="3199246" cy="2671201"/>
          </a:xfrm>
        </p:grpSpPr>
        <p:grpSp>
          <p:nvGrpSpPr>
            <p:cNvPr id="47" name="Group 46"/>
            <p:cNvGrpSpPr/>
            <p:nvPr/>
          </p:nvGrpSpPr>
          <p:grpSpPr>
            <a:xfrm>
              <a:off x="424916" y="3613066"/>
              <a:ext cx="3199246" cy="1981232"/>
              <a:chOff x="1117415" y="4195732"/>
              <a:chExt cx="3199246" cy="1981232"/>
            </a:xfrm>
          </p:grpSpPr>
          <p:grpSp>
            <p:nvGrpSpPr>
              <p:cNvPr id="18" name="Group 17"/>
              <p:cNvGrpSpPr/>
              <p:nvPr/>
            </p:nvGrpSpPr>
            <p:grpSpPr>
              <a:xfrm>
                <a:off x="2746205" y="4651214"/>
                <a:ext cx="662755" cy="662755"/>
                <a:chOff x="2706449" y="4584954"/>
                <a:chExt cx="662755" cy="662755"/>
              </a:xfrm>
            </p:grpSpPr>
            <p:sp>
              <p:nvSpPr>
                <p:cNvPr id="15" name="Oval 14"/>
                <p:cNvSpPr/>
                <p:nvPr/>
              </p:nvSpPr>
              <p:spPr>
                <a:xfrm>
                  <a:off x="2706449" y="4584954"/>
                  <a:ext cx="662755" cy="662755"/>
                </a:xfrm>
                <a:prstGeom prst="ellipse">
                  <a:avLst/>
                </a:prstGeom>
                <a:solidFill>
                  <a:schemeClr val="bg1"/>
                </a:solidFill>
                <a:ln w="28575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black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16" name="Freeform 15"/>
                <p:cNvSpPr/>
                <p:nvPr/>
              </p:nvSpPr>
              <p:spPr>
                <a:xfrm>
                  <a:off x="2830008" y="4750077"/>
                  <a:ext cx="415636" cy="332509"/>
                </a:xfrm>
                <a:custGeom>
                  <a:avLst/>
                  <a:gdLst>
                    <a:gd name="connsiteX0" fmla="*/ 0 w 1340556"/>
                    <a:gd name="connsiteY0" fmla="*/ 1189143 h 1288265"/>
                    <a:gd name="connsiteX1" fmla="*/ 310444 w 1340556"/>
                    <a:gd name="connsiteY1" fmla="*/ 1189143 h 1288265"/>
                    <a:gd name="connsiteX2" fmla="*/ 776111 w 1340556"/>
                    <a:gd name="connsiteY2" fmla="*/ 159032 h 1288265"/>
                    <a:gd name="connsiteX3" fmla="*/ 1340556 w 1340556"/>
                    <a:gd name="connsiteY3" fmla="*/ 3810 h 1288265"/>
                    <a:gd name="connsiteX0" fmla="*/ 0 w 1340556"/>
                    <a:gd name="connsiteY0" fmla="*/ 1186354 h 1233692"/>
                    <a:gd name="connsiteX1" fmla="*/ 437444 w 1340556"/>
                    <a:gd name="connsiteY1" fmla="*/ 1073465 h 1233692"/>
                    <a:gd name="connsiteX2" fmla="*/ 776111 w 1340556"/>
                    <a:gd name="connsiteY2" fmla="*/ 156243 h 1233692"/>
                    <a:gd name="connsiteX3" fmla="*/ 1340556 w 1340556"/>
                    <a:gd name="connsiteY3" fmla="*/ 1021 h 1233692"/>
                    <a:gd name="connsiteX0" fmla="*/ 0 w 1340556"/>
                    <a:gd name="connsiteY0" fmla="*/ 1186354 h 1186354"/>
                    <a:gd name="connsiteX1" fmla="*/ 776111 w 1340556"/>
                    <a:gd name="connsiteY1" fmla="*/ 156243 h 1186354"/>
                    <a:gd name="connsiteX2" fmla="*/ 1340556 w 1340556"/>
                    <a:gd name="connsiteY2" fmla="*/ 1021 h 1186354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340556" h="1185333">
                      <a:moveTo>
                        <a:pt x="0" y="1185333"/>
                      </a:moveTo>
                      <a:cubicBezTo>
                        <a:pt x="1053774" y="1171223"/>
                        <a:pt x="380177" y="14110"/>
                        <a:pt x="1340556" y="0"/>
                      </a:cubicBezTo>
                    </a:path>
                  </a:pathLst>
                </a:custGeom>
                <a:effectLst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>
                    <a:solidFill>
                      <a:srgbClr val="000000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</p:grpSp>
          <p:grpSp>
            <p:nvGrpSpPr>
              <p:cNvPr id="41" name="Group 40"/>
              <p:cNvGrpSpPr/>
              <p:nvPr/>
            </p:nvGrpSpPr>
            <p:grpSpPr>
              <a:xfrm>
                <a:off x="1838504" y="5724939"/>
                <a:ext cx="2478157" cy="452025"/>
                <a:chOff x="1838504" y="5724939"/>
                <a:chExt cx="2478157" cy="452025"/>
              </a:xfrm>
            </p:grpSpPr>
            <p:sp>
              <p:nvSpPr>
                <p:cNvPr id="19" name="Rounded Rectangle 18"/>
                <p:cNvSpPr/>
                <p:nvPr/>
              </p:nvSpPr>
              <p:spPr>
                <a:xfrm>
                  <a:off x="1838504" y="5724939"/>
                  <a:ext cx="2478157" cy="452025"/>
                </a:xfrm>
                <a:prstGeom prst="roundRect">
                  <a:avLst>
                    <a:gd name="adj" fmla="val 50000"/>
                  </a:avLst>
                </a:prstGeom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25" name="Group 24"/>
                <p:cNvGrpSpPr/>
                <p:nvPr/>
              </p:nvGrpSpPr>
              <p:grpSpPr>
                <a:xfrm>
                  <a:off x="2037070" y="5792312"/>
                  <a:ext cx="2081025" cy="317279"/>
                  <a:chOff x="2054087" y="5791200"/>
                  <a:chExt cx="2081025" cy="317279"/>
                </a:xfrm>
              </p:grpSpPr>
              <p:sp>
                <p:nvSpPr>
                  <p:cNvPr id="20" name="Oval 19"/>
                  <p:cNvSpPr/>
                  <p:nvPr/>
                </p:nvSpPr>
                <p:spPr>
                  <a:xfrm>
                    <a:off x="2054087" y="5791200"/>
                    <a:ext cx="304800" cy="304800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1" name="Oval 20"/>
                  <p:cNvSpPr/>
                  <p:nvPr/>
                </p:nvSpPr>
                <p:spPr>
                  <a:xfrm>
                    <a:off x="2498143" y="5802326"/>
                    <a:ext cx="304800" cy="304800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2" name="Oval 21"/>
                  <p:cNvSpPr/>
                  <p:nvPr/>
                </p:nvSpPr>
                <p:spPr>
                  <a:xfrm>
                    <a:off x="2942199" y="5798551"/>
                    <a:ext cx="304800" cy="304800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3" name="Oval 22"/>
                  <p:cNvSpPr/>
                  <p:nvPr/>
                </p:nvSpPr>
                <p:spPr>
                  <a:xfrm>
                    <a:off x="3386255" y="5798551"/>
                    <a:ext cx="304800" cy="304800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4" name="Oval 23"/>
                  <p:cNvSpPr/>
                  <p:nvPr/>
                </p:nvSpPr>
                <p:spPr>
                  <a:xfrm>
                    <a:off x="3830312" y="5803679"/>
                    <a:ext cx="304800" cy="304800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cxnSp>
            <p:nvCxnSpPr>
              <p:cNvPr id="27" name="Straight Arrow Connector 26"/>
              <p:cNvCxnSpPr>
                <a:stCxn id="20" idx="0"/>
                <a:endCxn id="15" idx="4"/>
              </p:cNvCxnSpPr>
              <p:nvPr/>
            </p:nvCxnSpPr>
            <p:spPr>
              <a:xfrm flipV="1">
                <a:off x="2189470" y="5313969"/>
                <a:ext cx="888113" cy="47834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/>
              <p:cNvCxnSpPr>
                <a:stCxn id="21" idx="0"/>
                <a:endCxn id="15" idx="4"/>
              </p:cNvCxnSpPr>
              <p:nvPr/>
            </p:nvCxnSpPr>
            <p:spPr>
              <a:xfrm flipV="1">
                <a:off x="2633526" y="5313969"/>
                <a:ext cx="444057" cy="48946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" name="Straight Arrow Connector 30"/>
              <p:cNvCxnSpPr>
                <a:stCxn id="22" idx="0"/>
                <a:endCxn id="15" idx="4"/>
              </p:cNvCxnSpPr>
              <p:nvPr/>
            </p:nvCxnSpPr>
            <p:spPr>
              <a:xfrm flipV="1">
                <a:off x="3077582" y="5313969"/>
                <a:ext cx="1" cy="48569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" name="Straight Arrow Connector 34"/>
              <p:cNvCxnSpPr>
                <a:stCxn id="23" idx="0"/>
                <a:endCxn id="15" idx="4"/>
              </p:cNvCxnSpPr>
              <p:nvPr/>
            </p:nvCxnSpPr>
            <p:spPr>
              <a:xfrm flipH="1" flipV="1">
                <a:off x="3077583" y="5313969"/>
                <a:ext cx="444055" cy="48569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7"/>
              <p:cNvCxnSpPr>
                <a:stCxn id="24" idx="0"/>
                <a:endCxn id="15" idx="4"/>
              </p:cNvCxnSpPr>
              <p:nvPr/>
            </p:nvCxnSpPr>
            <p:spPr>
              <a:xfrm flipH="1" flipV="1">
                <a:off x="3077583" y="5313969"/>
                <a:ext cx="888112" cy="49082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2" name="Straight Arrow Connector 41"/>
              <p:cNvCxnSpPr>
                <a:stCxn id="15" idx="0"/>
              </p:cNvCxnSpPr>
              <p:nvPr/>
            </p:nvCxnSpPr>
            <p:spPr>
              <a:xfrm flipH="1" flipV="1">
                <a:off x="3077582" y="4195732"/>
                <a:ext cx="1" cy="45548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5" name="TextBox 44"/>
              <p:cNvSpPr txBox="1"/>
              <p:nvPr/>
            </p:nvSpPr>
            <p:spPr>
              <a:xfrm>
                <a:off x="1117415" y="5743934"/>
                <a:ext cx="7088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>
                    <a:latin typeface="Helvetica Neue" charset="0"/>
                    <a:ea typeface="Helvetica Neue" charset="0"/>
                    <a:cs typeface="Helvetica Neue" charset="0"/>
                  </a:rPr>
                  <a:t>Input</a:t>
                </a:r>
              </a:p>
            </p:txBody>
          </p:sp>
          <p:sp>
            <p:nvSpPr>
              <p:cNvPr id="46" name="TextBox 45"/>
              <p:cNvSpPr txBox="1"/>
              <p:nvPr/>
            </p:nvSpPr>
            <p:spPr>
              <a:xfrm>
                <a:off x="2181183" y="4238807"/>
                <a:ext cx="89639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>
                    <a:latin typeface="Helvetica Neue" charset="0"/>
                    <a:ea typeface="Helvetica Neue" charset="0"/>
                    <a:cs typeface="Helvetica Neue" charset="0"/>
                  </a:rPr>
                  <a:t>Output</a:t>
                </a:r>
              </a:p>
            </p:txBody>
          </p:sp>
        </p:grpSp>
        <p:sp>
          <p:nvSpPr>
            <p:cNvPr id="135" name="TextBox 134"/>
            <p:cNvSpPr txBox="1"/>
            <p:nvPr/>
          </p:nvSpPr>
          <p:spPr>
            <a:xfrm>
              <a:off x="551423" y="5822602"/>
              <a:ext cx="288662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Helvetica Neue" charset="0"/>
                  <a:ea typeface="Helvetica Neue" charset="0"/>
                  <a:cs typeface="Helvetica Neue" charset="0"/>
                </a:rPr>
                <a:t>Logistic Regression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58" y="0"/>
            <a:ext cx="10515600" cy="1325563"/>
          </a:xfrm>
        </p:spPr>
        <p:txBody>
          <a:bodyPr/>
          <a:lstStyle/>
          <a:p>
            <a:r>
              <a:rPr lang="en-US"/>
              <a:t>Deep Learning </a:t>
            </a:r>
            <a:r>
              <a:rPr lang="en-US">
                <a:sym typeface="Wingdings"/>
              </a:rPr>
              <a:t></a:t>
            </a:r>
            <a:r>
              <a:rPr lang="en-US"/>
              <a:t>Many </a:t>
            </a:r>
            <a:r>
              <a:rPr lang="en-US" dirty="0"/>
              <a:t>hidden layers </a:t>
            </a:r>
            <a:r>
              <a:rPr lang="mr-IN" dirty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0206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3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3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2642" y="291637"/>
            <a:ext cx="10515600" cy="1325563"/>
          </a:xfrm>
        </p:spPr>
        <p:txBody>
          <a:bodyPr/>
          <a:lstStyle/>
          <a:p>
            <a:r>
              <a:rPr lang="en-US" dirty="0"/>
              <a:t>Convolutional Neural Networks: Exploiting Spatial Sparsity</a:t>
            </a:r>
          </a:p>
        </p:txBody>
      </p:sp>
      <p:grpSp>
        <p:nvGrpSpPr>
          <p:cNvPr id="80" name="Group 79"/>
          <p:cNvGrpSpPr/>
          <p:nvPr/>
        </p:nvGrpSpPr>
        <p:grpSpPr>
          <a:xfrm>
            <a:off x="234042" y="1771810"/>
            <a:ext cx="5210175" cy="5219701"/>
            <a:chOff x="609600" y="2209800"/>
            <a:chExt cx="5210175" cy="5219701"/>
          </a:xfrm>
        </p:grpSpPr>
        <p:pic>
          <p:nvPicPr>
            <p:cNvPr id="44" name="Picture 4" descr="http://www.oregon.gov/ODA/NRD/images/new_feature/river.jpg"/>
            <p:cNvPicPr>
              <a:picLocks noChangeAspect="1" noChangeArrowheads="1"/>
            </p:cNvPicPr>
            <p:nvPr/>
          </p:nvPicPr>
          <p:blipFill>
            <a:blip r:embed="rId2" cstate="print">
              <a:grayscl/>
              <a:lum bright="9000" contrast="1000"/>
            </a:blip>
            <a:srcRect/>
            <a:stretch>
              <a:fillRect/>
            </a:stretch>
          </p:blipFill>
          <p:spPr bwMode="auto">
            <a:xfrm>
              <a:off x="609600" y="3657600"/>
              <a:ext cx="5210175" cy="3771901"/>
            </a:xfrm>
            <a:prstGeom prst="rect">
              <a:avLst/>
            </a:prstGeom>
            <a:noFill/>
          </p:spPr>
        </p:pic>
        <p:sp>
          <p:nvSpPr>
            <p:cNvPr id="45" name="Oval 4"/>
            <p:cNvSpPr/>
            <p:nvPr/>
          </p:nvSpPr>
          <p:spPr>
            <a:xfrm>
              <a:off x="838202" y="3550923"/>
              <a:ext cx="487680" cy="487679"/>
            </a:xfrm>
            <a:prstGeom prst="ellipse">
              <a:avLst/>
            </a:prstGeom>
            <a:solidFill>
              <a:srgbClr val="9BBB59">
                <a:lumMod val="20000"/>
                <a:lumOff val="80000"/>
              </a:srgbClr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46" name="Oval 5"/>
            <p:cNvSpPr/>
            <p:nvPr/>
          </p:nvSpPr>
          <p:spPr>
            <a:xfrm>
              <a:off x="1447803" y="3550923"/>
              <a:ext cx="487680" cy="487679"/>
            </a:xfrm>
            <a:prstGeom prst="ellipse">
              <a:avLst/>
            </a:prstGeom>
            <a:solidFill>
              <a:srgbClr val="9BBB59">
                <a:lumMod val="20000"/>
                <a:lumOff val="80000"/>
              </a:srgbClr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47" name="Oval 6"/>
            <p:cNvSpPr/>
            <p:nvPr/>
          </p:nvSpPr>
          <p:spPr>
            <a:xfrm>
              <a:off x="2057403" y="3550923"/>
              <a:ext cx="487680" cy="487679"/>
            </a:xfrm>
            <a:prstGeom prst="ellipse">
              <a:avLst/>
            </a:prstGeom>
            <a:solidFill>
              <a:srgbClr val="9BBB59">
                <a:lumMod val="20000"/>
                <a:lumOff val="80000"/>
              </a:srgbClr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48" name="Oval 7"/>
            <p:cNvSpPr/>
            <p:nvPr/>
          </p:nvSpPr>
          <p:spPr>
            <a:xfrm>
              <a:off x="2667004" y="3550923"/>
              <a:ext cx="487680" cy="487679"/>
            </a:xfrm>
            <a:prstGeom prst="ellipse">
              <a:avLst/>
            </a:prstGeom>
            <a:solidFill>
              <a:srgbClr val="9BBB59">
                <a:lumMod val="20000"/>
                <a:lumOff val="80000"/>
              </a:srgbClr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49" name="Oval 8"/>
            <p:cNvSpPr/>
            <p:nvPr/>
          </p:nvSpPr>
          <p:spPr>
            <a:xfrm>
              <a:off x="3276604" y="3550923"/>
              <a:ext cx="487680" cy="487679"/>
            </a:xfrm>
            <a:prstGeom prst="ellipse">
              <a:avLst/>
            </a:prstGeom>
            <a:solidFill>
              <a:srgbClr val="9BBB59">
                <a:lumMod val="20000"/>
                <a:lumOff val="80000"/>
              </a:srgbClr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50" name="Oval 9"/>
            <p:cNvSpPr/>
            <p:nvPr/>
          </p:nvSpPr>
          <p:spPr>
            <a:xfrm>
              <a:off x="3886205" y="3550923"/>
              <a:ext cx="487680" cy="487679"/>
            </a:xfrm>
            <a:prstGeom prst="ellipse">
              <a:avLst/>
            </a:prstGeom>
            <a:solidFill>
              <a:srgbClr val="9BBB59">
                <a:lumMod val="20000"/>
                <a:lumOff val="80000"/>
              </a:srgbClr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51" name="Oval 10"/>
            <p:cNvSpPr/>
            <p:nvPr/>
          </p:nvSpPr>
          <p:spPr>
            <a:xfrm>
              <a:off x="4495805" y="3550923"/>
              <a:ext cx="487680" cy="487679"/>
            </a:xfrm>
            <a:prstGeom prst="ellipse">
              <a:avLst/>
            </a:prstGeom>
            <a:solidFill>
              <a:srgbClr val="9BBB59">
                <a:lumMod val="20000"/>
                <a:lumOff val="80000"/>
              </a:srgbClr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52" name="Oval 11"/>
            <p:cNvSpPr/>
            <p:nvPr/>
          </p:nvSpPr>
          <p:spPr>
            <a:xfrm>
              <a:off x="5105406" y="3550923"/>
              <a:ext cx="487680" cy="487679"/>
            </a:xfrm>
            <a:prstGeom prst="ellipse">
              <a:avLst/>
            </a:prstGeom>
            <a:solidFill>
              <a:srgbClr val="9BBB59">
                <a:lumMod val="20000"/>
                <a:lumOff val="80000"/>
              </a:srgbClr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53" name="Oval 52"/>
            <p:cNvSpPr/>
            <p:nvPr/>
          </p:nvSpPr>
          <p:spPr>
            <a:xfrm>
              <a:off x="2057403" y="2209800"/>
              <a:ext cx="487680" cy="487679"/>
            </a:xfrm>
            <a:prstGeom prst="ellipse">
              <a:avLst/>
            </a:prstGeom>
            <a:solidFill>
              <a:srgbClr val="9BBB59">
                <a:lumMod val="20000"/>
                <a:lumOff val="80000"/>
              </a:srgbClr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cxnSp>
          <p:nvCxnSpPr>
            <p:cNvPr id="54" name="Straight Connector 53"/>
            <p:cNvCxnSpPr>
              <a:stCxn id="48" idx="0"/>
              <a:endCxn id="56" idx="4"/>
            </p:cNvCxnSpPr>
            <p:nvPr/>
          </p:nvCxnSpPr>
          <p:spPr>
            <a:xfrm flipV="1">
              <a:off x="1082042" y="2697479"/>
              <a:ext cx="1219201" cy="853444"/>
            </a:xfrm>
            <a:prstGeom prst="line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55" name="Straight Connector 54"/>
            <p:cNvCxnSpPr>
              <a:stCxn id="49" idx="0"/>
              <a:endCxn id="56" idx="4"/>
            </p:cNvCxnSpPr>
            <p:nvPr/>
          </p:nvCxnSpPr>
          <p:spPr>
            <a:xfrm flipV="1">
              <a:off x="1691643" y="2697479"/>
              <a:ext cx="609600" cy="853444"/>
            </a:xfrm>
            <a:prstGeom prst="line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56" name="Straight Connector 55"/>
            <p:cNvCxnSpPr>
              <a:stCxn id="50" idx="0"/>
              <a:endCxn id="56" idx="4"/>
            </p:cNvCxnSpPr>
            <p:nvPr/>
          </p:nvCxnSpPr>
          <p:spPr>
            <a:xfrm flipV="1">
              <a:off x="2301243" y="2697479"/>
              <a:ext cx="0" cy="853444"/>
            </a:xfrm>
            <a:prstGeom prst="line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57" name="Straight Connector 56"/>
            <p:cNvCxnSpPr>
              <a:stCxn id="51" idx="0"/>
              <a:endCxn id="56" idx="4"/>
            </p:cNvCxnSpPr>
            <p:nvPr/>
          </p:nvCxnSpPr>
          <p:spPr>
            <a:xfrm flipH="1" flipV="1">
              <a:off x="2301243" y="2697479"/>
              <a:ext cx="609601" cy="853444"/>
            </a:xfrm>
            <a:prstGeom prst="line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sp>
          <p:nvSpPr>
            <p:cNvPr id="58" name="Oval 4"/>
            <p:cNvSpPr/>
            <p:nvPr/>
          </p:nvSpPr>
          <p:spPr>
            <a:xfrm>
              <a:off x="838200" y="4191000"/>
              <a:ext cx="487680" cy="487679"/>
            </a:xfrm>
            <a:prstGeom prst="ellipse">
              <a:avLst/>
            </a:prstGeom>
            <a:solidFill>
              <a:srgbClr val="9BBB59">
                <a:lumMod val="20000"/>
                <a:lumOff val="80000"/>
              </a:srgbClr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59" name="Oval 5"/>
            <p:cNvSpPr/>
            <p:nvPr/>
          </p:nvSpPr>
          <p:spPr>
            <a:xfrm>
              <a:off x="1447801" y="4191000"/>
              <a:ext cx="487680" cy="487679"/>
            </a:xfrm>
            <a:prstGeom prst="ellipse">
              <a:avLst/>
            </a:prstGeom>
            <a:solidFill>
              <a:srgbClr val="9BBB59">
                <a:lumMod val="20000"/>
                <a:lumOff val="80000"/>
              </a:srgbClr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60" name="Oval 6"/>
            <p:cNvSpPr/>
            <p:nvPr/>
          </p:nvSpPr>
          <p:spPr>
            <a:xfrm>
              <a:off x="2057401" y="4191000"/>
              <a:ext cx="487680" cy="487679"/>
            </a:xfrm>
            <a:prstGeom prst="ellipse">
              <a:avLst/>
            </a:prstGeom>
            <a:solidFill>
              <a:srgbClr val="9BBB59">
                <a:lumMod val="20000"/>
                <a:lumOff val="80000"/>
              </a:srgbClr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61" name="Oval 7"/>
            <p:cNvSpPr/>
            <p:nvPr/>
          </p:nvSpPr>
          <p:spPr>
            <a:xfrm>
              <a:off x="2667002" y="4191000"/>
              <a:ext cx="487680" cy="487679"/>
            </a:xfrm>
            <a:prstGeom prst="ellipse">
              <a:avLst/>
            </a:prstGeom>
            <a:solidFill>
              <a:srgbClr val="9BBB59">
                <a:lumMod val="20000"/>
                <a:lumOff val="80000"/>
              </a:srgbClr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62" name="Oval 8"/>
            <p:cNvSpPr/>
            <p:nvPr/>
          </p:nvSpPr>
          <p:spPr>
            <a:xfrm>
              <a:off x="3276602" y="4191000"/>
              <a:ext cx="487680" cy="487679"/>
            </a:xfrm>
            <a:prstGeom prst="ellipse">
              <a:avLst/>
            </a:prstGeom>
            <a:solidFill>
              <a:srgbClr val="9BBB59">
                <a:lumMod val="20000"/>
                <a:lumOff val="80000"/>
              </a:srgbClr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63" name="Oval 9"/>
            <p:cNvSpPr/>
            <p:nvPr/>
          </p:nvSpPr>
          <p:spPr>
            <a:xfrm>
              <a:off x="3886203" y="4191000"/>
              <a:ext cx="487680" cy="487679"/>
            </a:xfrm>
            <a:prstGeom prst="ellipse">
              <a:avLst/>
            </a:prstGeom>
            <a:solidFill>
              <a:srgbClr val="9BBB59">
                <a:lumMod val="20000"/>
                <a:lumOff val="80000"/>
              </a:srgbClr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64" name="Oval 10"/>
            <p:cNvSpPr/>
            <p:nvPr/>
          </p:nvSpPr>
          <p:spPr>
            <a:xfrm>
              <a:off x="4495803" y="4191000"/>
              <a:ext cx="487680" cy="487679"/>
            </a:xfrm>
            <a:prstGeom prst="ellipse">
              <a:avLst/>
            </a:prstGeom>
            <a:solidFill>
              <a:srgbClr val="9BBB59">
                <a:lumMod val="20000"/>
                <a:lumOff val="80000"/>
              </a:srgbClr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65" name="Oval 11"/>
            <p:cNvSpPr/>
            <p:nvPr/>
          </p:nvSpPr>
          <p:spPr>
            <a:xfrm>
              <a:off x="5105404" y="4191000"/>
              <a:ext cx="487680" cy="487679"/>
            </a:xfrm>
            <a:prstGeom prst="ellipse">
              <a:avLst/>
            </a:prstGeom>
            <a:solidFill>
              <a:srgbClr val="9BBB59">
                <a:lumMod val="20000"/>
                <a:lumOff val="80000"/>
              </a:srgbClr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cxnSp>
          <p:nvCxnSpPr>
            <p:cNvPr id="66" name="Straight Connector 65"/>
            <p:cNvCxnSpPr>
              <a:stCxn id="78" idx="0"/>
              <a:endCxn id="56" idx="4"/>
            </p:cNvCxnSpPr>
            <p:nvPr/>
          </p:nvCxnSpPr>
          <p:spPr>
            <a:xfrm flipV="1">
              <a:off x="1082040" y="2697479"/>
              <a:ext cx="1219203" cy="1493521"/>
            </a:xfrm>
            <a:prstGeom prst="line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67" name="Straight Connector 66"/>
            <p:cNvCxnSpPr>
              <a:endCxn id="56" idx="4"/>
            </p:cNvCxnSpPr>
            <p:nvPr/>
          </p:nvCxnSpPr>
          <p:spPr>
            <a:xfrm flipV="1">
              <a:off x="1691641" y="2697479"/>
              <a:ext cx="609602" cy="1493521"/>
            </a:xfrm>
            <a:prstGeom prst="line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68" name="Straight Connector 67"/>
            <p:cNvCxnSpPr>
              <a:endCxn id="56" idx="4"/>
            </p:cNvCxnSpPr>
            <p:nvPr/>
          </p:nvCxnSpPr>
          <p:spPr>
            <a:xfrm flipV="1">
              <a:off x="2301241" y="2697479"/>
              <a:ext cx="2" cy="1493521"/>
            </a:xfrm>
            <a:prstGeom prst="line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69" name="Straight Connector 68"/>
            <p:cNvCxnSpPr>
              <a:endCxn id="56" idx="4"/>
            </p:cNvCxnSpPr>
            <p:nvPr/>
          </p:nvCxnSpPr>
          <p:spPr>
            <a:xfrm flipH="1" flipV="1">
              <a:off x="2301243" y="2697479"/>
              <a:ext cx="609599" cy="1493521"/>
            </a:xfrm>
            <a:prstGeom prst="line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grpSp>
          <p:nvGrpSpPr>
            <p:cNvPr id="70" name="Group 69"/>
            <p:cNvGrpSpPr/>
            <p:nvPr/>
          </p:nvGrpSpPr>
          <p:grpSpPr>
            <a:xfrm>
              <a:off x="2301243" y="2697479"/>
              <a:ext cx="3048003" cy="1493521"/>
              <a:chOff x="2301243" y="2697479"/>
              <a:chExt cx="3048003" cy="1493521"/>
            </a:xfrm>
          </p:grpSpPr>
          <p:cxnSp>
            <p:nvCxnSpPr>
              <p:cNvPr id="71" name="Straight Connector 70"/>
              <p:cNvCxnSpPr>
                <a:stCxn id="52" idx="0"/>
                <a:endCxn id="56" idx="4"/>
              </p:cNvCxnSpPr>
              <p:nvPr/>
            </p:nvCxnSpPr>
            <p:spPr>
              <a:xfrm flipH="1" flipV="1">
                <a:off x="2301243" y="2697479"/>
                <a:ext cx="1219201" cy="853444"/>
              </a:xfrm>
              <a:prstGeom prst="line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</p:cxnSp>
          <p:cxnSp>
            <p:nvCxnSpPr>
              <p:cNvPr id="72" name="Straight Connector 71"/>
              <p:cNvCxnSpPr>
                <a:stCxn id="53" idx="0"/>
                <a:endCxn id="56" idx="4"/>
              </p:cNvCxnSpPr>
              <p:nvPr/>
            </p:nvCxnSpPr>
            <p:spPr>
              <a:xfrm flipH="1" flipV="1">
                <a:off x="2301243" y="2697479"/>
                <a:ext cx="1828802" cy="853444"/>
              </a:xfrm>
              <a:prstGeom prst="line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</p:cxnSp>
          <p:cxnSp>
            <p:nvCxnSpPr>
              <p:cNvPr id="73" name="Straight Connector 72"/>
              <p:cNvCxnSpPr>
                <a:stCxn id="54" idx="0"/>
                <a:endCxn id="56" idx="4"/>
              </p:cNvCxnSpPr>
              <p:nvPr/>
            </p:nvCxnSpPr>
            <p:spPr>
              <a:xfrm flipH="1" flipV="1">
                <a:off x="2301243" y="2697479"/>
                <a:ext cx="2438402" cy="853444"/>
              </a:xfrm>
              <a:prstGeom prst="line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</p:cxnSp>
          <p:cxnSp>
            <p:nvCxnSpPr>
              <p:cNvPr id="74" name="Straight Connector 73"/>
              <p:cNvCxnSpPr>
                <a:stCxn id="55" idx="0"/>
                <a:endCxn id="56" idx="4"/>
              </p:cNvCxnSpPr>
              <p:nvPr/>
            </p:nvCxnSpPr>
            <p:spPr>
              <a:xfrm flipH="1" flipV="1">
                <a:off x="2301243" y="2697479"/>
                <a:ext cx="3048003" cy="853444"/>
              </a:xfrm>
              <a:prstGeom prst="line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</p:cxnSp>
          <p:cxnSp>
            <p:nvCxnSpPr>
              <p:cNvPr id="75" name="Straight Connector 74"/>
              <p:cNvCxnSpPr>
                <a:endCxn id="56" idx="4"/>
              </p:cNvCxnSpPr>
              <p:nvPr/>
            </p:nvCxnSpPr>
            <p:spPr>
              <a:xfrm flipH="1" flipV="1">
                <a:off x="2301243" y="2697479"/>
                <a:ext cx="1219199" cy="1493521"/>
              </a:xfrm>
              <a:prstGeom prst="line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</p:cxnSp>
          <p:cxnSp>
            <p:nvCxnSpPr>
              <p:cNvPr id="76" name="Straight Connector 75"/>
              <p:cNvCxnSpPr>
                <a:endCxn id="56" idx="4"/>
              </p:cNvCxnSpPr>
              <p:nvPr/>
            </p:nvCxnSpPr>
            <p:spPr>
              <a:xfrm flipH="1" flipV="1">
                <a:off x="2301243" y="2697479"/>
                <a:ext cx="1828800" cy="1493521"/>
              </a:xfrm>
              <a:prstGeom prst="line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</p:cxnSp>
          <p:cxnSp>
            <p:nvCxnSpPr>
              <p:cNvPr id="77" name="Straight Connector 76"/>
              <p:cNvCxnSpPr>
                <a:endCxn id="56" idx="4"/>
              </p:cNvCxnSpPr>
              <p:nvPr/>
            </p:nvCxnSpPr>
            <p:spPr>
              <a:xfrm flipH="1" flipV="1">
                <a:off x="2301243" y="2697479"/>
                <a:ext cx="2438400" cy="1493521"/>
              </a:xfrm>
              <a:prstGeom prst="line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</p:cxnSp>
          <p:cxnSp>
            <p:nvCxnSpPr>
              <p:cNvPr id="78" name="Straight Connector 77"/>
              <p:cNvCxnSpPr>
                <a:endCxn id="56" idx="4"/>
              </p:cNvCxnSpPr>
              <p:nvPr/>
            </p:nvCxnSpPr>
            <p:spPr>
              <a:xfrm flipH="1" flipV="1">
                <a:off x="2301243" y="2697479"/>
                <a:ext cx="3048001" cy="1493521"/>
              </a:xfrm>
              <a:prstGeom prst="line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</p:cxnSp>
        </p:grpSp>
      </p:grpSp>
      <p:grpSp>
        <p:nvGrpSpPr>
          <p:cNvPr id="104" name="Group 103"/>
          <p:cNvGrpSpPr/>
          <p:nvPr/>
        </p:nvGrpSpPr>
        <p:grpSpPr>
          <a:xfrm>
            <a:off x="6726010" y="2114711"/>
            <a:ext cx="5210175" cy="4876800"/>
            <a:chOff x="6726010" y="2813958"/>
            <a:chExt cx="5210175" cy="4876800"/>
          </a:xfrm>
        </p:grpSpPr>
        <p:pic>
          <p:nvPicPr>
            <p:cNvPr id="81" name="Picture 4" descr="http://www.oregon.gov/ODA/NRD/images/new_feature/river.jpg"/>
            <p:cNvPicPr>
              <a:picLocks noChangeAspect="1" noChangeArrowheads="1"/>
            </p:cNvPicPr>
            <p:nvPr/>
          </p:nvPicPr>
          <p:blipFill>
            <a:blip r:embed="rId2" cstate="print">
              <a:grayscl/>
              <a:lum bright="9000" contrast="1000"/>
            </a:blip>
            <a:srcRect/>
            <a:stretch>
              <a:fillRect/>
            </a:stretch>
          </p:blipFill>
          <p:spPr bwMode="auto">
            <a:xfrm>
              <a:off x="6726010" y="3918857"/>
              <a:ext cx="5210175" cy="3771901"/>
            </a:xfrm>
            <a:prstGeom prst="rect">
              <a:avLst/>
            </a:prstGeom>
            <a:noFill/>
          </p:spPr>
        </p:pic>
        <p:sp>
          <p:nvSpPr>
            <p:cNvPr id="82" name="Oval 81"/>
            <p:cNvSpPr/>
            <p:nvPr/>
          </p:nvSpPr>
          <p:spPr>
            <a:xfrm>
              <a:off x="7135585" y="2813958"/>
              <a:ext cx="487680" cy="487679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3" name="Rectangle 82"/>
            <p:cNvSpPr/>
            <p:nvPr/>
          </p:nvSpPr>
          <p:spPr>
            <a:xfrm>
              <a:off x="6754585" y="3880758"/>
              <a:ext cx="1219200" cy="1219200"/>
            </a:xfrm>
            <a:prstGeom prst="rect">
              <a:avLst/>
            </a:prstGeom>
            <a:noFill/>
            <a:ln w="57150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83"/>
            <p:cNvSpPr/>
            <p:nvPr/>
          </p:nvSpPr>
          <p:spPr>
            <a:xfrm>
              <a:off x="7364185" y="3931558"/>
              <a:ext cx="1219200" cy="1219200"/>
            </a:xfrm>
            <a:prstGeom prst="rect">
              <a:avLst/>
            </a:prstGeom>
            <a:noFill/>
            <a:ln w="5715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/>
            <p:cNvSpPr/>
            <p:nvPr/>
          </p:nvSpPr>
          <p:spPr>
            <a:xfrm>
              <a:off x="7973785" y="3880758"/>
              <a:ext cx="1219200" cy="121920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/>
            <p:cNvSpPr/>
            <p:nvPr/>
          </p:nvSpPr>
          <p:spPr>
            <a:xfrm>
              <a:off x="7745185" y="2813958"/>
              <a:ext cx="487680" cy="487679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7" name="Oval 86"/>
            <p:cNvSpPr/>
            <p:nvPr/>
          </p:nvSpPr>
          <p:spPr>
            <a:xfrm>
              <a:off x="8354785" y="2813958"/>
              <a:ext cx="487680" cy="487679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88" name="Group 87"/>
            <p:cNvGrpSpPr/>
            <p:nvPr/>
          </p:nvGrpSpPr>
          <p:grpSpPr>
            <a:xfrm>
              <a:off x="6763293" y="3301637"/>
              <a:ext cx="1219200" cy="1798321"/>
              <a:chOff x="6754585" y="3301637"/>
              <a:chExt cx="1219200" cy="1798321"/>
            </a:xfrm>
          </p:grpSpPr>
          <p:cxnSp>
            <p:nvCxnSpPr>
              <p:cNvPr id="89" name="Straight Connector 88"/>
              <p:cNvCxnSpPr>
                <a:stCxn id="93" idx="4"/>
              </p:cNvCxnSpPr>
              <p:nvPr/>
            </p:nvCxnSpPr>
            <p:spPr>
              <a:xfrm flipH="1">
                <a:off x="6754585" y="3301637"/>
                <a:ext cx="624840" cy="579121"/>
              </a:xfrm>
              <a:prstGeom prst="line">
                <a:avLst/>
              </a:prstGeom>
              <a:ln w="381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>
                <a:stCxn id="93" idx="4"/>
              </p:cNvCxnSpPr>
              <p:nvPr/>
            </p:nvCxnSpPr>
            <p:spPr>
              <a:xfrm flipH="1">
                <a:off x="6754585" y="3301637"/>
                <a:ext cx="624840" cy="1798321"/>
              </a:xfrm>
              <a:prstGeom prst="line">
                <a:avLst/>
              </a:prstGeom>
              <a:ln w="381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>
                <a:stCxn id="93" idx="4"/>
              </p:cNvCxnSpPr>
              <p:nvPr/>
            </p:nvCxnSpPr>
            <p:spPr>
              <a:xfrm>
                <a:off x="7379425" y="3301637"/>
                <a:ext cx="594360" cy="1798321"/>
              </a:xfrm>
              <a:prstGeom prst="line">
                <a:avLst/>
              </a:prstGeom>
              <a:ln w="381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>
                <a:stCxn id="93" idx="4"/>
              </p:cNvCxnSpPr>
              <p:nvPr/>
            </p:nvCxnSpPr>
            <p:spPr>
              <a:xfrm>
                <a:off x="7379425" y="3301637"/>
                <a:ext cx="594360" cy="579121"/>
              </a:xfrm>
              <a:prstGeom prst="line">
                <a:avLst/>
              </a:prstGeom>
              <a:ln w="381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3" name="Group 92"/>
            <p:cNvGrpSpPr/>
            <p:nvPr/>
          </p:nvGrpSpPr>
          <p:grpSpPr>
            <a:xfrm>
              <a:off x="7364185" y="3271158"/>
              <a:ext cx="1219200" cy="1798321"/>
              <a:chOff x="533400" y="4526279"/>
              <a:chExt cx="1219200" cy="1798321"/>
            </a:xfrm>
          </p:grpSpPr>
          <p:cxnSp>
            <p:nvCxnSpPr>
              <p:cNvPr id="94" name="Straight Connector 93"/>
              <p:cNvCxnSpPr/>
              <p:nvPr/>
            </p:nvCxnSpPr>
            <p:spPr>
              <a:xfrm flipH="1">
                <a:off x="533400" y="4526279"/>
                <a:ext cx="624840" cy="579121"/>
              </a:xfrm>
              <a:prstGeom prst="line">
                <a:avLst/>
              </a:prstGeom>
              <a:ln w="38100"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/>
              <p:cNvCxnSpPr/>
              <p:nvPr/>
            </p:nvCxnSpPr>
            <p:spPr>
              <a:xfrm flipH="1">
                <a:off x="533400" y="4526279"/>
                <a:ext cx="624840" cy="1798321"/>
              </a:xfrm>
              <a:prstGeom prst="line">
                <a:avLst/>
              </a:prstGeom>
              <a:ln w="38100"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/>
              <p:nvPr/>
            </p:nvCxnSpPr>
            <p:spPr>
              <a:xfrm>
                <a:off x="1158240" y="4526279"/>
                <a:ext cx="594360" cy="1798321"/>
              </a:xfrm>
              <a:prstGeom prst="line">
                <a:avLst/>
              </a:prstGeom>
              <a:ln w="38100"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/>
            </p:nvCxnSpPr>
            <p:spPr>
              <a:xfrm>
                <a:off x="1158240" y="4526279"/>
                <a:ext cx="594360" cy="579121"/>
              </a:xfrm>
              <a:prstGeom prst="line">
                <a:avLst/>
              </a:prstGeom>
              <a:ln w="38100"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8" name="Group 97"/>
            <p:cNvGrpSpPr/>
            <p:nvPr/>
          </p:nvGrpSpPr>
          <p:grpSpPr>
            <a:xfrm>
              <a:off x="7973785" y="3271158"/>
              <a:ext cx="1219200" cy="1798321"/>
              <a:chOff x="533400" y="4526279"/>
              <a:chExt cx="1219200" cy="1798321"/>
            </a:xfrm>
          </p:grpSpPr>
          <p:cxnSp>
            <p:nvCxnSpPr>
              <p:cNvPr id="99" name="Straight Connector 98"/>
              <p:cNvCxnSpPr/>
              <p:nvPr/>
            </p:nvCxnSpPr>
            <p:spPr>
              <a:xfrm flipH="1">
                <a:off x="533400" y="4526279"/>
                <a:ext cx="624840" cy="579121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/>
              <p:cNvCxnSpPr/>
              <p:nvPr/>
            </p:nvCxnSpPr>
            <p:spPr>
              <a:xfrm flipH="1">
                <a:off x="533400" y="4526279"/>
                <a:ext cx="624840" cy="1798321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/>
              <p:cNvCxnSpPr/>
              <p:nvPr/>
            </p:nvCxnSpPr>
            <p:spPr>
              <a:xfrm>
                <a:off x="1158240" y="4526279"/>
                <a:ext cx="594360" cy="1798321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/>
              <p:cNvCxnSpPr/>
              <p:nvPr/>
            </p:nvCxnSpPr>
            <p:spPr>
              <a:xfrm>
                <a:off x="1158240" y="4526279"/>
                <a:ext cx="594360" cy="579121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03" name="Straight Arrow Connector 102"/>
            <p:cNvCxnSpPr/>
            <p:nvPr/>
          </p:nvCxnSpPr>
          <p:spPr>
            <a:xfrm>
              <a:off x="9192985" y="4490358"/>
              <a:ext cx="2286000" cy="0"/>
            </a:xfrm>
            <a:prstGeom prst="straightConnector1">
              <a:avLst/>
            </a:prstGeom>
            <a:ln w="57150">
              <a:solidFill>
                <a:srgbClr val="FFFF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7" name="Picture 10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2663" y="4575825"/>
            <a:ext cx="5382122" cy="212881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524587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8024" y="233503"/>
            <a:ext cx="12267526" cy="1325563"/>
          </a:xfrm>
        </p:spPr>
        <p:txBody>
          <a:bodyPr/>
          <a:lstStyle/>
          <a:p>
            <a:r>
              <a:rPr lang="en-US" dirty="0"/>
              <a:t>Example: </a:t>
            </a:r>
            <a:r>
              <a:rPr lang="en-US" dirty="0" err="1"/>
              <a:t>AlexNet</a:t>
            </a:r>
            <a:r>
              <a:rPr lang="en-US" dirty="0"/>
              <a:t> (</a:t>
            </a:r>
            <a:r>
              <a:rPr lang="en-US" sz="3600" dirty="0" err="1">
                <a:solidFill>
                  <a:srgbClr val="0000FF"/>
                </a:solidFill>
              </a:rPr>
              <a:t>Krizhevsky</a:t>
            </a:r>
            <a:r>
              <a:rPr lang="en-US" sz="3600" dirty="0">
                <a:solidFill>
                  <a:srgbClr val="0000FF"/>
                </a:solidFill>
              </a:rPr>
              <a:t> et al., NIPS 2012</a:t>
            </a:r>
            <a:r>
              <a:rPr lang="en-US" dirty="0">
                <a:solidFill>
                  <a:srgbClr val="000000"/>
                </a:solidFill>
              </a:rPr>
              <a:t>)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8268" y="4609322"/>
            <a:ext cx="10515600" cy="1725962"/>
          </a:xfrm>
        </p:spPr>
        <p:txBody>
          <a:bodyPr/>
          <a:lstStyle/>
          <a:p>
            <a:r>
              <a:rPr lang="en-US" dirty="0"/>
              <a:t>Introduced in 2012, significantly outperformed state-of-the-art (top 5 error of 16% compared to runner-up with 26% error)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45182" y="1747778"/>
            <a:ext cx="8509705" cy="25025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29881988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320675"/>
            <a:ext cx="11639550" cy="1325563"/>
          </a:xfrm>
        </p:spPr>
        <p:txBody>
          <a:bodyPr/>
          <a:lstStyle/>
          <a:p>
            <a:r>
              <a:rPr lang="en-US" dirty="0"/>
              <a:t>Improvement on ImageNet Benchmark</a:t>
            </a: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A2007D13-A57B-B740-BCF3-56B09E1456C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06693135"/>
              </p:ext>
            </p:extLst>
          </p:nvPr>
        </p:nvGraphicFramePr>
        <p:xfrm>
          <a:off x="1805228" y="1253675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C766C0B0-3E62-004C-B19A-D210800E7B7E}"/>
              </a:ext>
            </a:extLst>
          </p:cNvPr>
          <p:cNvSpPr txBox="1"/>
          <p:nvPr/>
        </p:nvSpPr>
        <p:spPr>
          <a:xfrm>
            <a:off x="9434533" y="5479084"/>
            <a:ext cx="997389" cy="6463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Super </a:t>
            </a:r>
            <a:br>
              <a:rPr lang="en-US" dirty="0"/>
            </a:br>
            <a:r>
              <a:rPr lang="en-US" dirty="0"/>
              <a:t>Human</a:t>
            </a:r>
          </a:p>
        </p:txBody>
      </p:sp>
    </p:spTree>
    <p:extLst>
      <p:ext uri="{BB962C8B-B14F-4D97-AF65-F5344CB8AC3E}">
        <p14:creationId xmlns:p14="http://schemas.microsoft.com/office/powerpoint/2010/main" val="179923971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Recurrent Neural Networks:</a:t>
            </a:r>
            <a:br>
              <a:rPr lang="en-US" b="1" dirty="0"/>
            </a:br>
            <a:r>
              <a:rPr lang="en-US" dirty="0"/>
              <a:t>Modeling Sequence 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0549" y="4559224"/>
            <a:ext cx="10515600" cy="1608365"/>
          </a:xfrm>
        </p:spPr>
        <p:txBody>
          <a:bodyPr>
            <a:normAutofit/>
          </a:bodyPr>
          <a:lstStyle/>
          <a:p>
            <a:r>
              <a:rPr lang="en-US" dirty="0"/>
              <a:t>input + previous output </a:t>
            </a:r>
            <a:r>
              <a:rPr lang="en-US" dirty="0">
                <a:sym typeface="Wingdings" pitchFamily="2" charset="2"/>
              </a:rPr>
              <a:t> new output</a:t>
            </a:r>
            <a:endParaRPr lang="en-US" dirty="0"/>
          </a:p>
          <a:p>
            <a:r>
              <a:rPr lang="en-US" dirty="0"/>
              <a:t>State of the art in modeling sequential data</a:t>
            </a:r>
          </a:p>
          <a:p>
            <a:pPr lvl="1"/>
            <a:r>
              <a:rPr lang="en-US" dirty="0"/>
              <a:t>speech recognition and machine translation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2861" y="2155654"/>
            <a:ext cx="6153174" cy="1616743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6919261" y="2223325"/>
            <a:ext cx="5202405" cy="1806351"/>
            <a:chOff x="5663721" y="4445290"/>
            <a:chExt cx="6229862" cy="2163099"/>
          </a:xfrm>
        </p:grpSpPr>
        <p:sp>
          <p:nvSpPr>
            <p:cNvPr id="8" name="Rectangle 7"/>
            <p:cNvSpPr/>
            <p:nvPr/>
          </p:nvSpPr>
          <p:spPr>
            <a:xfrm>
              <a:off x="5663721" y="6208279"/>
              <a:ext cx="3181230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i="1" dirty="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rPr>
                <a:t>The cat in the hat.</a:t>
              </a:r>
              <a:endParaRPr lang="en-US" sz="1400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8405514" y="4445290"/>
              <a:ext cx="3488069" cy="4791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i="1" dirty="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rPr>
                <a:t>El </a:t>
              </a:r>
              <a:r>
                <a:rPr lang="en-US" sz="2000" i="1" dirty="0" err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rPr>
                <a:t>gato</a:t>
              </a:r>
              <a:r>
                <a:rPr lang="en-US" sz="2000" i="1" dirty="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rPr>
                <a:t> </a:t>
              </a:r>
              <a:r>
                <a:rPr lang="en-US" sz="2000" i="1" dirty="0" err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rPr>
                <a:t>en</a:t>
              </a:r>
              <a:r>
                <a:rPr lang="en-US" sz="2000" i="1" dirty="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rPr>
                <a:t> el sombrero</a:t>
              </a:r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5898933" y="5323358"/>
              <a:ext cx="227993" cy="977462"/>
              <a:chOff x="5898933" y="5289331"/>
              <a:chExt cx="227993" cy="977462"/>
            </a:xfrm>
          </p:grpSpPr>
          <p:grpSp>
            <p:nvGrpSpPr>
              <p:cNvPr id="92" name="Group 91"/>
              <p:cNvGrpSpPr/>
              <p:nvPr/>
            </p:nvGrpSpPr>
            <p:grpSpPr>
              <a:xfrm>
                <a:off x="5898933" y="5289331"/>
                <a:ext cx="227993" cy="688458"/>
                <a:chOff x="6156434" y="4596870"/>
                <a:chExt cx="338959" cy="1023537"/>
              </a:xfrm>
            </p:grpSpPr>
            <p:sp>
              <p:nvSpPr>
                <p:cNvPr id="94" name="Rounded Rectangle 93"/>
                <p:cNvSpPr/>
                <p:nvPr/>
              </p:nvSpPr>
              <p:spPr>
                <a:xfrm>
                  <a:off x="6156434" y="4596870"/>
                  <a:ext cx="338959" cy="1023537"/>
                </a:xfrm>
                <a:prstGeom prst="roundRect">
                  <a:avLst>
                    <a:gd name="adj" fmla="val 39923"/>
                  </a:avLst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  <p:grpSp>
              <p:nvGrpSpPr>
                <p:cNvPr id="95" name="Group 94"/>
                <p:cNvGrpSpPr/>
                <p:nvPr/>
              </p:nvGrpSpPr>
              <p:grpSpPr>
                <a:xfrm>
                  <a:off x="6210497" y="4690401"/>
                  <a:ext cx="230832" cy="836474"/>
                  <a:chOff x="6198671" y="4714938"/>
                  <a:chExt cx="230832" cy="836474"/>
                </a:xfrm>
              </p:grpSpPr>
              <p:sp>
                <p:nvSpPr>
                  <p:cNvPr id="96" name="Oval 95"/>
                  <p:cNvSpPr/>
                  <p:nvPr/>
                </p:nvSpPr>
                <p:spPr>
                  <a:xfrm>
                    <a:off x="6198671" y="4714938"/>
                    <a:ext cx="230832" cy="230832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97" name="Oval 96"/>
                  <p:cNvSpPr/>
                  <p:nvPr/>
                </p:nvSpPr>
                <p:spPr>
                  <a:xfrm>
                    <a:off x="6198671" y="5017759"/>
                    <a:ext cx="230832" cy="230832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98" name="Oval 97"/>
                  <p:cNvSpPr/>
                  <p:nvPr/>
                </p:nvSpPr>
                <p:spPr>
                  <a:xfrm>
                    <a:off x="6198671" y="5320580"/>
                    <a:ext cx="230832" cy="230832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</p:grpSp>
          </p:grpSp>
          <p:cxnSp>
            <p:nvCxnSpPr>
              <p:cNvPr id="93" name="Straight Arrow Connector 92"/>
              <p:cNvCxnSpPr>
                <a:endCxn id="27" idx="2"/>
              </p:cNvCxnSpPr>
              <p:nvPr/>
            </p:nvCxnSpPr>
            <p:spPr>
              <a:xfrm flipV="1">
                <a:off x="6012930" y="5977789"/>
                <a:ext cx="0" cy="28900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/>
            <p:cNvGrpSpPr/>
            <p:nvPr/>
          </p:nvGrpSpPr>
          <p:grpSpPr>
            <a:xfrm>
              <a:off x="6384432" y="5323358"/>
              <a:ext cx="227993" cy="977462"/>
              <a:chOff x="5898933" y="5289331"/>
              <a:chExt cx="227993" cy="977462"/>
            </a:xfrm>
          </p:grpSpPr>
          <p:grpSp>
            <p:nvGrpSpPr>
              <p:cNvPr id="85" name="Group 84"/>
              <p:cNvGrpSpPr/>
              <p:nvPr/>
            </p:nvGrpSpPr>
            <p:grpSpPr>
              <a:xfrm>
                <a:off x="5898933" y="5289331"/>
                <a:ext cx="227993" cy="688458"/>
                <a:chOff x="6156434" y="4596870"/>
                <a:chExt cx="338959" cy="1023537"/>
              </a:xfrm>
            </p:grpSpPr>
            <p:sp>
              <p:nvSpPr>
                <p:cNvPr id="87" name="Rounded Rectangle 86"/>
                <p:cNvSpPr/>
                <p:nvPr/>
              </p:nvSpPr>
              <p:spPr>
                <a:xfrm>
                  <a:off x="6156434" y="4596870"/>
                  <a:ext cx="338959" cy="1023537"/>
                </a:xfrm>
                <a:prstGeom prst="roundRect">
                  <a:avLst>
                    <a:gd name="adj" fmla="val 39923"/>
                  </a:avLst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  <p:grpSp>
              <p:nvGrpSpPr>
                <p:cNvPr id="88" name="Group 87"/>
                <p:cNvGrpSpPr/>
                <p:nvPr/>
              </p:nvGrpSpPr>
              <p:grpSpPr>
                <a:xfrm>
                  <a:off x="6210497" y="4690401"/>
                  <a:ext cx="230832" cy="836474"/>
                  <a:chOff x="6198671" y="4714938"/>
                  <a:chExt cx="230832" cy="836474"/>
                </a:xfrm>
              </p:grpSpPr>
              <p:sp>
                <p:nvSpPr>
                  <p:cNvPr id="89" name="Oval 88"/>
                  <p:cNvSpPr/>
                  <p:nvPr/>
                </p:nvSpPr>
                <p:spPr>
                  <a:xfrm>
                    <a:off x="6198671" y="4714938"/>
                    <a:ext cx="230832" cy="230832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90" name="Oval 89"/>
                  <p:cNvSpPr/>
                  <p:nvPr/>
                </p:nvSpPr>
                <p:spPr>
                  <a:xfrm>
                    <a:off x="6198671" y="5017759"/>
                    <a:ext cx="230832" cy="230832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91" name="Oval 90"/>
                  <p:cNvSpPr/>
                  <p:nvPr/>
                </p:nvSpPr>
                <p:spPr>
                  <a:xfrm>
                    <a:off x="6198671" y="5320580"/>
                    <a:ext cx="230832" cy="230832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</p:grpSp>
          </p:grpSp>
          <p:cxnSp>
            <p:nvCxnSpPr>
              <p:cNvPr id="86" name="Straight Arrow Connector 85"/>
              <p:cNvCxnSpPr/>
              <p:nvPr/>
            </p:nvCxnSpPr>
            <p:spPr>
              <a:xfrm flipV="1">
                <a:off x="6012930" y="5977789"/>
                <a:ext cx="0" cy="28900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Group 11"/>
            <p:cNvGrpSpPr/>
            <p:nvPr/>
          </p:nvGrpSpPr>
          <p:grpSpPr>
            <a:xfrm>
              <a:off x="6820246" y="5323358"/>
              <a:ext cx="227993" cy="977462"/>
              <a:chOff x="5898933" y="5289331"/>
              <a:chExt cx="227993" cy="977462"/>
            </a:xfrm>
          </p:grpSpPr>
          <p:grpSp>
            <p:nvGrpSpPr>
              <p:cNvPr id="78" name="Group 77"/>
              <p:cNvGrpSpPr/>
              <p:nvPr/>
            </p:nvGrpSpPr>
            <p:grpSpPr>
              <a:xfrm>
                <a:off x="5898933" y="5289331"/>
                <a:ext cx="227993" cy="688458"/>
                <a:chOff x="6156434" y="4596870"/>
                <a:chExt cx="338959" cy="1023537"/>
              </a:xfrm>
            </p:grpSpPr>
            <p:sp>
              <p:nvSpPr>
                <p:cNvPr id="80" name="Rounded Rectangle 79"/>
                <p:cNvSpPr/>
                <p:nvPr/>
              </p:nvSpPr>
              <p:spPr>
                <a:xfrm>
                  <a:off x="6156434" y="4596870"/>
                  <a:ext cx="338959" cy="1023537"/>
                </a:xfrm>
                <a:prstGeom prst="roundRect">
                  <a:avLst>
                    <a:gd name="adj" fmla="val 39923"/>
                  </a:avLst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  <p:grpSp>
              <p:nvGrpSpPr>
                <p:cNvPr id="81" name="Group 80"/>
                <p:cNvGrpSpPr/>
                <p:nvPr/>
              </p:nvGrpSpPr>
              <p:grpSpPr>
                <a:xfrm>
                  <a:off x="6210497" y="4690401"/>
                  <a:ext cx="230832" cy="836474"/>
                  <a:chOff x="6198671" y="4714938"/>
                  <a:chExt cx="230832" cy="836474"/>
                </a:xfrm>
              </p:grpSpPr>
              <p:sp>
                <p:nvSpPr>
                  <p:cNvPr id="82" name="Oval 81"/>
                  <p:cNvSpPr/>
                  <p:nvPr/>
                </p:nvSpPr>
                <p:spPr>
                  <a:xfrm>
                    <a:off x="6198671" y="4714938"/>
                    <a:ext cx="230832" cy="230832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83" name="Oval 82"/>
                  <p:cNvSpPr/>
                  <p:nvPr/>
                </p:nvSpPr>
                <p:spPr>
                  <a:xfrm>
                    <a:off x="6198671" y="5017759"/>
                    <a:ext cx="230832" cy="230832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84" name="Oval 83"/>
                  <p:cNvSpPr/>
                  <p:nvPr/>
                </p:nvSpPr>
                <p:spPr>
                  <a:xfrm>
                    <a:off x="6198671" y="5320580"/>
                    <a:ext cx="230832" cy="230832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</p:grpSp>
          </p:grpSp>
          <p:cxnSp>
            <p:nvCxnSpPr>
              <p:cNvPr id="79" name="Straight Arrow Connector 78"/>
              <p:cNvCxnSpPr/>
              <p:nvPr/>
            </p:nvCxnSpPr>
            <p:spPr>
              <a:xfrm flipV="1">
                <a:off x="6012930" y="5977789"/>
                <a:ext cx="0" cy="28900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3" name="Group 12"/>
            <p:cNvGrpSpPr/>
            <p:nvPr/>
          </p:nvGrpSpPr>
          <p:grpSpPr>
            <a:xfrm>
              <a:off x="7236481" y="5323358"/>
              <a:ext cx="227993" cy="977462"/>
              <a:chOff x="5898933" y="5289331"/>
              <a:chExt cx="227993" cy="977462"/>
            </a:xfrm>
          </p:grpSpPr>
          <p:grpSp>
            <p:nvGrpSpPr>
              <p:cNvPr id="71" name="Group 70"/>
              <p:cNvGrpSpPr/>
              <p:nvPr/>
            </p:nvGrpSpPr>
            <p:grpSpPr>
              <a:xfrm>
                <a:off x="5898933" y="5289331"/>
                <a:ext cx="227993" cy="688458"/>
                <a:chOff x="6156434" y="4596870"/>
                <a:chExt cx="338959" cy="1023537"/>
              </a:xfrm>
            </p:grpSpPr>
            <p:sp>
              <p:nvSpPr>
                <p:cNvPr id="73" name="Rounded Rectangle 72"/>
                <p:cNvSpPr/>
                <p:nvPr/>
              </p:nvSpPr>
              <p:spPr>
                <a:xfrm>
                  <a:off x="6156434" y="4596870"/>
                  <a:ext cx="338959" cy="1023537"/>
                </a:xfrm>
                <a:prstGeom prst="roundRect">
                  <a:avLst>
                    <a:gd name="adj" fmla="val 39923"/>
                  </a:avLst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  <p:grpSp>
              <p:nvGrpSpPr>
                <p:cNvPr id="74" name="Group 73"/>
                <p:cNvGrpSpPr/>
                <p:nvPr/>
              </p:nvGrpSpPr>
              <p:grpSpPr>
                <a:xfrm>
                  <a:off x="6210497" y="4690401"/>
                  <a:ext cx="230832" cy="836474"/>
                  <a:chOff x="6198671" y="4714938"/>
                  <a:chExt cx="230832" cy="836474"/>
                </a:xfrm>
              </p:grpSpPr>
              <p:sp>
                <p:nvSpPr>
                  <p:cNvPr id="75" name="Oval 74"/>
                  <p:cNvSpPr/>
                  <p:nvPr/>
                </p:nvSpPr>
                <p:spPr>
                  <a:xfrm>
                    <a:off x="6198671" y="4714938"/>
                    <a:ext cx="230832" cy="230832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76" name="Oval 75"/>
                  <p:cNvSpPr/>
                  <p:nvPr/>
                </p:nvSpPr>
                <p:spPr>
                  <a:xfrm>
                    <a:off x="6198671" y="5017759"/>
                    <a:ext cx="230832" cy="230832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77" name="Oval 76"/>
                  <p:cNvSpPr/>
                  <p:nvPr/>
                </p:nvSpPr>
                <p:spPr>
                  <a:xfrm>
                    <a:off x="6198671" y="5320580"/>
                    <a:ext cx="230832" cy="230832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</p:grpSp>
          </p:grpSp>
          <p:cxnSp>
            <p:nvCxnSpPr>
              <p:cNvPr id="72" name="Straight Arrow Connector 71"/>
              <p:cNvCxnSpPr/>
              <p:nvPr/>
            </p:nvCxnSpPr>
            <p:spPr>
              <a:xfrm flipV="1">
                <a:off x="6012930" y="5977789"/>
                <a:ext cx="0" cy="28900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Group 13"/>
            <p:cNvGrpSpPr/>
            <p:nvPr/>
          </p:nvGrpSpPr>
          <p:grpSpPr>
            <a:xfrm>
              <a:off x="7770357" y="5323358"/>
              <a:ext cx="227993" cy="977462"/>
              <a:chOff x="5898933" y="5289331"/>
              <a:chExt cx="227993" cy="977462"/>
            </a:xfrm>
          </p:grpSpPr>
          <p:grpSp>
            <p:nvGrpSpPr>
              <p:cNvPr id="64" name="Group 63"/>
              <p:cNvGrpSpPr/>
              <p:nvPr/>
            </p:nvGrpSpPr>
            <p:grpSpPr>
              <a:xfrm>
                <a:off x="5898933" y="5289331"/>
                <a:ext cx="227993" cy="688458"/>
                <a:chOff x="6156434" y="4596870"/>
                <a:chExt cx="338959" cy="1023537"/>
              </a:xfrm>
            </p:grpSpPr>
            <p:sp>
              <p:nvSpPr>
                <p:cNvPr id="66" name="Rounded Rectangle 65"/>
                <p:cNvSpPr/>
                <p:nvPr/>
              </p:nvSpPr>
              <p:spPr>
                <a:xfrm>
                  <a:off x="6156434" y="4596870"/>
                  <a:ext cx="338959" cy="1023537"/>
                </a:xfrm>
                <a:prstGeom prst="roundRect">
                  <a:avLst>
                    <a:gd name="adj" fmla="val 39923"/>
                  </a:avLst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  <p:grpSp>
              <p:nvGrpSpPr>
                <p:cNvPr id="67" name="Group 66"/>
                <p:cNvGrpSpPr/>
                <p:nvPr/>
              </p:nvGrpSpPr>
              <p:grpSpPr>
                <a:xfrm>
                  <a:off x="6210497" y="4690401"/>
                  <a:ext cx="230832" cy="836474"/>
                  <a:chOff x="6198671" y="4714938"/>
                  <a:chExt cx="230832" cy="836474"/>
                </a:xfrm>
              </p:grpSpPr>
              <p:sp>
                <p:nvSpPr>
                  <p:cNvPr id="68" name="Oval 67"/>
                  <p:cNvSpPr/>
                  <p:nvPr/>
                </p:nvSpPr>
                <p:spPr>
                  <a:xfrm>
                    <a:off x="6198671" y="4714938"/>
                    <a:ext cx="230832" cy="230832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69" name="Oval 68"/>
                  <p:cNvSpPr/>
                  <p:nvPr/>
                </p:nvSpPr>
                <p:spPr>
                  <a:xfrm>
                    <a:off x="6198671" y="5017759"/>
                    <a:ext cx="230832" cy="230832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70" name="Oval 69"/>
                  <p:cNvSpPr/>
                  <p:nvPr/>
                </p:nvSpPr>
                <p:spPr>
                  <a:xfrm>
                    <a:off x="6198671" y="5320580"/>
                    <a:ext cx="230832" cy="230832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</p:grpSp>
          </p:grpSp>
          <p:cxnSp>
            <p:nvCxnSpPr>
              <p:cNvPr id="65" name="Straight Arrow Connector 64"/>
              <p:cNvCxnSpPr/>
              <p:nvPr/>
            </p:nvCxnSpPr>
            <p:spPr>
              <a:xfrm flipV="1">
                <a:off x="6012930" y="5977789"/>
                <a:ext cx="0" cy="28900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15" name="Straight Arrow Connector 14"/>
            <p:cNvCxnSpPr>
              <a:stCxn id="27" idx="3"/>
              <a:endCxn id="58" idx="1"/>
            </p:cNvCxnSpPr>
            <p:nvPr/>
          </p:nvCxnSpPr>
          <p:spPr>
            <a:xfrm>
              <a:off x="6126926" y="5667587"/>
              <a:ext cx="25750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>
              <a:stCxn id="58" idx="3"/>
              <a:endCxn id="66" idx="1"/>
            </p:cNvCxnSpPr>
            <p:nvPr/>
          </p:nvCxnSpPr>
          <p:spPr>
            <a:xfrm>
              <a:off x="6612425" y="5667587"/>
              <a:ext cx="20782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>
              <a:stCxn id="66" idx="3"/>
              <a:endCxn id="74" idx="1"/>
            </p:cNvCxnSpPr>
            <p:nvPr/>
          </p:nvCxnSpPr>
          <p:spPr>
            <a:xfrm>
              <a:off x="7048239" y="5667587"/>
              <a:ext cx="18824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>
              <a:stCxn id="74" idx="3"/>
              <a:endCxn id="82" idx="1"/>
            </p:cNvCxnSpPr>
            <p:nvPr/>
          </p:nvCxnSpPr>
          <p:spPr>
            <a:xfrm>
              <a:off x="7464474" y="5667587"/>
              <a:ext cx="30588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19" name="Group 18"/>
            <p:cNvGrpSpPr/>
            <p:nvPr/>
          </p:nvGrpSpPr>
          <p:grpSpPr>
            <a:xfrm>
              <a:off x="8520093" y="4875373"/>
              <a:ext cx="227993" cy="969776"/>
              <a:chOff x="5898933" y="5008014"/>
              <a:chExt cx="227993" cy="969776"/>
            </a:xfrm>
          </p:grpSpPr>
          <p:grpSp>
            <p:nvGrpSpPr>
              <p:cNvPr id="57" name="Group 56"/>
              <p:cNvGrpSpPr/>
              <p:nvPr/>
            </p:nvGrpSpPr>
            <p:grpSpPr>
              <a:xfrm>
                <a:off x="5898933" y="5289333"/>
                <a:ext cx="227993" cy="688457"/>
                <a:chOff x="6156434" y="4596870"/>
                <a:chExt cx="338959" cy="1023535"/>
              </a:xfrm>
            </p:grpSpPr>
            <p:sp>
              <p:nvSpPr>
                <p:cNvPr id="59" name="Rounded Rectangle 58"/>
                <p:cNvSpPr/>
                <p:nvPr/>
              </p:nvSpPr>
              <p:spPr>
                <a:xfrm>
                  <a:off x="6156434" y="4596870"/>
                  <a:ext cx="338959" cy="1023535"/>
                </a:xfrm>
                <a:prstGeom prst="roundRect">
                  <a:avLst>
                    <a:gd name="adj" fmla="val 39923"/>
                  </a:avLst>
                </a:prstGeom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  <p:grpSp>
              <p:nvGrpSpPr>
                <p:cNvPr id="60" name="Group 59"/>
                <p:cNvGrpSpPr/>
                <p:nvPr/>
              </p:nvGrpSpPr>
              <p:grpSpPr>
                <a:xfrm>
                  <a:off x="6210497" y="4690401"/>
                  <a:ext cx="230832" cy="836474"/>
                  <a:chOff x="6198671" y="4714938"/>
                  <a:chExt cx="230832" cy="836474"/>
                </a:xfrm>
              </p:grpSpPr>
              <p:sp>
                <p:nvSpPr>
                  <p:cNvPr id="61" name="Oval 60"/>
                  <p:cNvSpPr/>
                  <p:nvPr/>
                </p:nvSpPr>
                <p:spPr>
                  <a:xfrm>
                    <a:off x="6198671" y="4714938"/>
                    <a:ext cx="230832" cy="230832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62" name="Oval 61"/>
                  <p:cNvSpPr/>
                  <p:nvPr/>
                </p:nvSpPr>
                <p:spPr>
                  <a:xfrm>
                    <a:off x="6198671" y="5017759"/>
                    <a:ext cx="230832" cy="230832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63" name="Oval 62"/>
                  <p:cNvSpPr/>
                  <p:nvPr/>
                </p:nvSpPr>
                <p:spPr>
                  <a:xfrm>
                    <a:off x="6198671" y="5320580"/>
                    <a:ext cx="230832" cy="230832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</p:grpSp>
          </p:grpSp>
          <p:cxnSp>
            <p:nvCxnSpPr>
              <p:cNvPr id="58" name="Straight Arrow Connector 57"/>
              <p:cNvCxnSpPr/>
              <p:nvPr/>
            </p:nvCxnSpPr>
            <p:spPr>
              <a:xfrm flipH="1" flipV="1">
                <a:off x="6012929" y="5008014"/>
                <a:ext cx="1" cy="28131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0" name="Group 19"/>
            <p:cNvGrpSpPr/>
            <p:nvPr/>
          </p:nvGrpSpPr>
          <p:grpSpPr>
            <a:xfrm>
              <a:off x="9044259" y="4875373"/>
              <a:ext cx="227993" cy="969776"/>
              <a:chOff x="5981577" y="5008014"/>
              <a:chExt cx="227993" cy="969776"/>
            </a:xfrm>
          </p:grpSpPr>
          <p:grpSp>
            <p:nvGrpSpPr>
              <p:cNvPr id="50" name="Group 49"/>
              <p:cNvGrpSpPr/>
              <p:nvPr/>
            </p:nvGrpSpPr>
            <p:grpSpPr>
              <a:xfrm>
                <a:off x="5981577" y="5289333"/>
                <a:ext cx="227993" cy="688457"/>
                <a:chOff x="6279302" y="4596870"/>
                <a:chExt cx="338959" cy="1023535"/>
              </a:xfrm>
            </p:grpSpPr>
            <p:sp>
              <p:nvSpPr>
                <p:cNvPr id="52" name="Rounded Rectangle 51"/>
                <p:cNvSpPr/>
                <p:nvPr/>
              </p:nvSpPr>
              <p:spPr>
                <a:xfrm>
                  <a:off x="6279302" y="4596870"/>
                  <a:ext cx="338959" cy="1023535"/>
                </a:xfrm>
                <a:prstGeom prst="roundRect">
                  <a:avLst>
                    <a:gd name="adj" fmla="val 39923"/>
                  </a:avLst>
                </a:prstGeom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  <p:grpSp>
              <p:nvGrpSpPr>
                <p:cNvPr id="53" name="Group 52"/>
                <p:cNvGrpSpPr/>
                <p:nvPr/>
              </p:nvGrpSpPr>
              <p:grpSpPr>
                <a:xfrm>
                  <a:off x="6333365" y="4690401"/>
                  <a:ext cx="230832" cy="836474"/>
                  <a:chOff x="6321539" y="4714938"/>
                  <a:chExt cx="230832" cy="836474"/>
                </a:xfrm>
              </p:grpSpPr>
              <p:sp>
                <p:nvSpPr>
                  <p:cNvPr id="54" name="Oval 53"/>
                  <p:cNvSpPr/>
                  <p:nvPr/>
                </p:nvSpPr>
                <p:spPr>
                  <a:xfrm>
                    <a:off x="6321539" y="4714938"/>
                    <a:ext cx="230832" cy="230832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55" name="Oval 54"/>
                  <p:cNvSpPr/>
                  <p:nvPr/>
                </p:nvSpPr>
                <p:spPr>
                  <a:xfrm>
                    <a:off x="6321539" y="5017760"/>
                    <a:ext cx="230832" cy="230832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56" name="Oval 55"/>
                  <p:cNvSpPr/>
                  <p:nvPr/>
                </p:nvSpPr>
                <p:spPr>
                  <a:xfrm>
                    <a:off x="6321539" y="5320580"/>
                    <a:ext cx="230832" cy="230832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</p:grpSp>
          </p:grpSp>
          <p:cxnSp>
            <p:nvCxnSpPr>
              <p:cNvPr id="51" name="Straight Arrow Connector 50"/>
              <p:cNvCxnSpPr/>
              <p:nvPr/>
            </p:nvCxnSpPr>
            <p:spPr>
              <a:xfrm flipH="1" flipV="1">
                <a:off x="6095573" y="5008014"/>
                <a:ext cx="1" cy="28131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1" name="Group 20"/>
            <p:cNvGrpSpPr/>
            <p:nvPr/>
          </p:nvGrpSpPr>
          <p:grpSpPr>
            <a:xfrm>
              <a:off x="9527494" y="4875373"/>
              <a:ext cx="227993" cy="969776"/>
              <a:chOff x="5898933" y="5008014"/>
              <a:chExt cx="227993" cy="969776"/>
            </a:xfrm>
          </p:grpSpPr>
          <p:grpSp>
            <p:nvGrpSpPr>
              <p:cNvPr id="43" name="Group 42"/>
              <p:cNvGrpSpPr/>
              <p:nvPr/>
            </p:nvGrpSpPr>
            <p:grpSpPr>
              <a:xfrm>
                <a:off x="5898933" y="5289333"/>
                <a:ext cx="227993" cy="688457"/>
                <a:chOff x="6156434" y="4596870"/>
                <a:chExt cx="338959" cy="1023535"/>
              </a:xfrm>
            </p:grpSpPr>
            <p:sp>
              <p:nvSpPr>
                <p:cNvPr id="45" name="Rounded Rectangle 44"/>
                <p:cNvSpPr/>
                <p:nvPr/>
              </p:nvSpPr>
              <p:spPr>
                <a:xfrm>
                  <a:off x="6156434" y="4596870"/>
                  <a:ext cx="338959" cy="1023535"/>
                </a:xfrm>
                <a:prstGeom prst="roundRect">
                  <a:avLst>
                    <a:gd name="adj" fmla="val 39923"/>
                  </a:avLst>
                </a:prstGeom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  <p:grpSp>
              <p:nvGrpSpPr>
                <p:cNvPr id="46" name="Group 45"/>
                <p:cNvGrpSpPr/>
                <p:nvPr/>
              </p:nvGrpSpPr>
              <p:grpSpPr>
                <a:xfrm>
                  <a:off x="6210497" y="4690401"/>
                  <a:ext cx="230832" cy="836474"/>
                  <a:chOff x="6198671" y="4714938"/>
                  <a:chExt cx="230832" cy="836474"/>
                </a:xfrm>
              </p:grpSpPr>
              <p:sp>
                <p:nvSpPr>
                  <p:cNvPr id="47" name="Oval 46"/>
                  <p:cNvSpPr/>
                  <p:nvPr/>
                </p:nvSpPr>
                <p:spPr>
                  <a:xfrm>
                    <a:off x="6198671" y="4714938"/>
                    <a:ext cx="230832" cy="230832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48" name="Oval 47"/>
                  <p:cNvSpPr/>
                  <p:nvPr/>
                </p:nvSpPr>
                <p:spPr>
                  <a:xfrm>
                    <a:off x="6198671" y="5017759"/>
                    <a:ext cx="230832" cy="230832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49" name="Oval 48"/>
                  <p:cNvSpPr/>
                  <p:nvPr/>
                </p:nvSpPr>
                <p:spPr>
                  <a:xfrm>
                    <a:off x="6198671" y="5320580"/>
                    <a:ext cx="230832" cy="230832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</p:grpSp>
          </p:grpSp>
          <p:cxnSp>
            <p:nvCxnSpPr>
              <p:cNvPr id="44" name="Straight Arrow Connector 43"/>
              <p:cNvCxnSpPr/>
              <p:nvPr/>
            </p:nvCxnSpPr>
            <p:spPr>
              <a:xfrm flipH="1" flipV="1">
                <a:off x="6012929" y="5008014"/>
                <a:ext cx="1" cy="28131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2" name="Group 21"/>
            <p:cNvGrpSpPr/>
            <p:nvPr/>
          </p:nvGrpSpPr>
          <p:grpSpPr>
            <a:xfrm>
              <a:off x="9952893" y="4875373"/>
              <a:ext cx="227993" cy="969775"/>
              <a:chOff x="5898933" y="5008014"/>
              <a:chExt cx="227993" cy="969775"/>
            </a:xfrm>
          </p:grpSpPr>
          <p:grpSp>
            <p:nvGrpSpPr>
              <p:cNvPr id="36" name="Group 35"/>
              <p:cNvGrpSpPr/>
              <p:nvPr/>
            </p:nvGrpSpPr>
            <p:grpSpPr>
              <a:xfrm>
                <a:off x="5898933" y="5289331"/>
                <a:ext cx="227993" cy="688458"/>
                <a:chOff x="6156434" y="4596870"/>
                <a:chExt cx="338959" cy="1023537"/>
              </a:xfrm>
            </p:grpSpPr>
            <p:sp>
              <p:nvSpPr>
                <p:cNvPr id="38" name="Rounded Rectangle 37"/>
                <p:cNvSpPr/>
                <p:nvPr/>
              </p:nvSpPr>
              <p:spPr>
                <a:xfrm>
                  <a:off x="6156434" y="4596870"/>
                  <a:ext cx="338959" cy="1023537"/>
                </a:xfrm>
                <a:prstGeom prst="roundRect">
                  <a:avLst>
                    <a:gd name="adj" fmla="val 39923"/>
                  </a:avLst>
                </a:prstGeom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  <p:grpSp>
              <p:nvGrpSpPr>
                <p:cNvPr id="39" name="Group 38"/>
                <p:cNvGrpSpPr/>
                <p:nvPr/>
              </p:nvGrpSpPr>
              <p:grpSpPr>
                <a:xfrm>
                  <a:off x="6210497" y="4690401"/>
                  <a:ext cx="230832" cy="836474"/>
                  <a:chOff x="6198671" y="4714938"/>
                  <a:chExt cx="230832" cy="836474"/>
                </a:xfrm>
              </p:grpSpPr>
              <p:sp>
                <p:nvSpPr>
                  <p:cNvPr id="40" name="Oval 39"/>
                  <p:cNvSpPr/>
                  <p:nvPr/>
                </p:nvSpPr>
                <p:spPr>
                  <a:xfrm>
                    <a:off x="6198671" y="4714938"/>
                    <a:ext cx="230832" cy="230832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41" name="Oval 40"/>
                  <p:cNvSpPr/>
                  <p:nvPr/>
                </p:nvSpPr>
                <p:spPr>
                  <a:xfrm>
                    <a:off x="6198671" y="5017759"/>
                    <a:ext cx="230832" cy="230832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42" name="Oval 41"/>
                  <p:cNvSpPr/>
                  <p:nvPr/>
                </p:nvSpPr>
                <p:spPr>
                  <a:xfrm>
                    <a:off x="6198671" y="5320580"/>
                    <a:ext cx="230832" cy="230832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</p:grpSp>
          </p:grpSp>
          <p:cxnSp>
            <p:nvCxnSpPr>
              <p:cNvPr id="37" name="Straight Arrow Connector 36"/>
              <p:cNvCxnSpPr/>
              <p:nvPr/>
            </p:nvCxnSpPr>
            <p:spPr>
              <a:xfrm flipH="1" flipV="1">
                <a:off x="6012929" y="5008014"/>
                <a:ext cx="1" cy="28131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3" name="Group 22"/>
            <p:cNvGrpSpPr/>
            <p:nvPr/>
          </p:nvGrpSpPr>
          <p:grpSpPr>
            <a:xfrm>
              <a:off x="10721601" y="4875373"/>
              <a:ext cx="227993" cy="969775"/>
              <a:chOff x="5898933" y="5008014"/>
              <a:chExt cx="227993" cy="969775"/>
            </a:xfrm>
          </p:grpSpPr>
          <p:grpSp>
            <p:nvGrpSpPr>
              <p:cNvPr id="29" name="Group 28"/>
              <p:cNvGrpSpPr/>
              <p:nvPr/>
            </p:nvGrpSpPr>
            <p:grpSpPr>
              <a:xfrm>
                <a:off x="5898933" y="5289331"/>
                <a:ext cx="227993" cy="688458"/>
                <a:chOff x="6156434" y="4596870"/>
                <a:chExt cx="338959" cy="1023537"/>
              </a:xfrm>
            </p:grpSpPr>
            <p:sp>
              <p:nvSpPr>
                <p:cNvPr id="31" name="Rounded Rectangle 30"/>
                <p:cNvSpPr/>
                <p:nvPr/>
              </p:nvSpPr>
              <p:spPr>
                <a:xfrm>
                  <a:off x="6156434" y="4596870"/>
                  <a:ext cx="338959" cy="1023537"/>
                </a:xfrm>
                <a:prstGeom prst="roundRect">
                  <a:avLst>
                    <a:gd name="adj" fmla="val 39923"/>
                  </a:avLst>
                </a:prstGeom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  <p:grpSp>
              <p:nvGrpSpPr>
                <p:cNvPr id="32" name="Group 31"/>
                <p:cNvGrpSpPr/>
                <p:nvPr/>
              </p:nvGrpSpPr>
              <p:grpSpPr>
                <a:xfrm>
                  <a:off x="6210497" y="4690401"/>
                  <a:ext cx="230832" cy="836474"/>
                  <a:chOff x="6198671" y="4714938"/>
                  <a:chExt cx="230832" cy="836474"/>
                </a:xfrm>
              </p:grpSpPr>
              <p:sp>
                <p:nvSpPr>
                  <p:cNvPr id="33" name="Oval 32"/>
                  <p:cNvSpPr/>
                  <p:nvPr/>
                </p:nvSpPr>
                <p:spPr>
                  <a:xfrm>
                    <a:off x="6198671" y="4714938"/>
                    <a:ext cx="230832" cy="230832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34" name="Oval 33"/>
                  <p:cNvSpPr/>
                  <p:nvPr/>
                </p:nvSpPr>
                <p:spPr>
                  <a:xfrm>
                    <a:off x="6198671" y="5017759"/>
                    <a:ext cx="230832" cy="230832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35" name="Oval 34"/>
                  <p:cNvSpPr/>
                  <p:nvPr/>
                </p:nvSpPr>
                <p:spPr>
                  <a:xfrm>
                    <a:off x="6198671" y="5320580"/>
                    <a:ext cx="230832" cy="230832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</p:grpSp>
          </p:grpSp>
          <p:cxnSp>
            <p:nvCxnSpPr>
              <p:cNvPr id="30" name="Straight Arrow Connector 29"/>
              <p:cNvCxnSpPr/>
              <p:nvPr/>
            </p:nvCxnSpPr>
            <p:spPr>
              <a:xfrm flipH="1" flipV="1">
                <a:off x="6012929" y="5008014"/>
                <a:ext cx="1" cy="28131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24" name="Straight Arrow Connector 23"/>
            <p:cNvCxnSpPr/>
            <p:nvPr/>
          </p:nvCxnSpPr>
          <p:spPr>
            <a:xfrm>
              <a:off x="8748085" y="5500921"/>
              <a:ext cx="29617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>
              <a:off x="9272251" y="5500921"/>
              <a:ext cx="25524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>
              <a:off x="9755487" y="5500919"/>
              <a:ext cx="19740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/>
            <p:nvPr/>
          </p:nvCxnSpPr>
          <p:spPr>
            <a:xfrm>
              <a:off x="10180886" y="5500919"/>
              <a:ext cx="54071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Elbow Connector 27"/>
            <p:cNvCxnSpPr>
              <a:stCxn id="82" idx="3"/>
            </p:cNvCxnSpPr>
            <p:nvPr/>
          </p:nvCxnSpPr>
          <p:spPr>
            <a:xfrm flipV="1">
              <a:off x="7998350" y="5500919"/>
              <a:ext cx="521743" cy="166668"/>
            </a:xfrm>
            <a:prstGeom prst="bentConnector3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6808430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Improvements in Machine Translation &amp;</a:t>
            </a:r>
            <a:br>
              <a:rPr lang="en-US" dirty="0"/>
            </a:br>
            <a:r>
              <a:rPr lang="en-US" dirty="0"/>
              <a:t>Automatic Speech Recognition</a:t>
            </a:r>
          </a:p>
        </p:txBody>
      </p:sp>
      <p:pic>
        <p:nvPicPr>
          <p:cNvPr id="5" name="Shape 18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929498" y="2172790"/>
            <a:ext cx="5988566" cy="3887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6463" y="2172790"/>
            <a:ext cx="5483035" cy="40201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4398089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A689D9-3EAB-224F-83CC-A4C99B4F3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of the art in Text to Speech (TTS)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34F5B4-3D01-5747-9442-81A1650EB3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1726" y="1907290"/>
            <a:ext cx="7710962" cy="3906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52280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Interested in Deep Learning?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RISE Lab Deep Learning Overview:</a:t>
            </a:r>
          </a:p>
          <a:p>
            <a:pPr lvl="1"/>
            <a:r>
              <a:rPr lang="en-US" dirty="0">
                <a:hlinkClick r:id="rId2"/>
              </a:rPr>
              <a:t>https://ucbrise.github.io/cs294-rise-fa16/deep_learning.html</a:t>
            </a:r>
            <a:endParaRPr lang="en-US" dirty="0"/>
          </a:p>
          <a:p>
            <a:r>
              <a:rPr lang="en-US" dirty="0">
                <a:hlinkClick r:id="rId3"/>
              </a:rPr>
              <a:t>TensorFlow Python Tutorial</a:t>
            </a:r>
            <a:endParaRPr lang="en-US" dirty="0"/>
          </a:p>
          <a:p>
            <a:r>
              <a:rPr lang="en-US" dirty="0"/>
              <a:t>Stanford CS231 Labs</a:t>
            </a:r>
          </a:p>
          <a:p>
            <a:pPr lvl="1"/>
            <a:r>
              <a:rPr lang="en-US" dirty="0">
                <a:hlinkClick r:id="rId4"/>
              </a:rPr>
              <a:t>http://cs231n.github.io/linear-classify/</a:t>
            </a:r>
            <a:endParaRPr lang="en-US" dirty="0"/>
          </a:p>
          <a:p>
            <a:pPr lvl="1"/>
            <a:r>
              <a:rPr lang="en-US" dirty="0">
                <a:hlinkClick r:id="rId5"/>
              </a:rPr>
              <a:t>http://cs231n.github.io/optimization-1/</a:t>
            </a:r>
            <a:endParaRPr lang="en-US" dirty="0"/>
          </a:p>
          <a:p>
            <a:pPr lvl="1"/>
            <a:r>
              <a:rPr lang="en-US" dirty="0">
                <a:hlinkClick r:id="rId6"/>
              </a:rPr>
              <a:t>http://cs231n.github.io/optimization-2/</a:t>
            </a:r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402721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F3D72-F92E-164D-850C-9409EF73E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95A1DA-2011-DE4E-BA33-47EB7B39AC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1299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94872" y="45658"/>
            <a:ext cx="3950427" cy="1725138"/>
          </a:xfrm>
        </p:spPr>
        <p:txBody>
          <a:bodyPr/>
          <a:lstStyle/>
          <a:p>
            <a:r>
              <a:rPr lang="en-US" dirty="0"/>
              <a:t>Determining the Optimal 𝜆 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94872" y="5214215"/>
            <a:ext cx="11065476" cy="917616"/>
          </a:xfrm>
        </p:spPr>
        <p:txBody>
          <a:bodyPr/>
          <a:lstStyle/>
          <a:p>
            <a:r>
              <a:rPr lang="en-US" dirty="0"/>
              <a:t>Value of 𝜆 determines bias-variance tradeoff</a:t>
            </a:r>
          </a:p>
          <a:p>
            <a:pPr lvl="1"/>
            <a:r>
              <a:rPr lang="en-US" dirty="0"/>
              <a:t>Larger values </a:t>
            </a:r>
            <a:r>
              <a:rPr lang="en-US" dirty="0">
                <a:sym typeface="Wingdings"/>
              </a:rPr>
              <a:t> more regularization  more bias  less variance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11068165" y="-1277281"/>
            <a:ext cx="250734" cy="366338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6093945" y="-1481756"/>
            <a:ext cx="5820735" cy="850405"/>
            <a:chOff x="1534378" y="1196975"/>
            <a:chExt cx="8605799" cy="125730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34378" y="1196975"/>
              <a:ext cx="6718300" cy="125730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527277" y="1571007"/>
              <a:ext cx="1612900" cy="469900"/>
            </a:xfrm>
            <a:prstGeom prst="rect">
              <a:avLst/>
            </a:prstGeom>
          </p:spPr>
        </p:pic>
      </p:grpSp>
      <p:cxnSp>
        <p:nvCxnSpPr>
          <p:cNvPr id="12" name="Straight Arrow Connector 11"/>
          <p:cNvCxnSpPr/>
          <p:nvPr/>
        </p:nvCxnSpPr>
        <p:spPr>
          <a:xfrm flipV="1">
            <a:off x="5068112" y="601505"/>
            <a:ext cx="0" cy="405906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5068112" y="4660574"/>
            <a:ext cx="7033605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831336" y="4653510"/>
            <a:ext cx="2557110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/>
              <a:t>Increasing 𝜆</a:t>
            </a:r>
          </a:p>
        </p:txBody>
      </p:sp>
      <p:sp>
        <p:nvSpPr>
          <p:cNvPr id="15" name="TextBox 14"/>
          <p:cNvSpPr txBox="1"/>
          <p:nvPr/>
        </p:nvSpPr>
        <p:spPr>
          <a:xfrm rot="16200000">
            <a:off x="4351264" y="2271163"/>
            <a:ext cx="830676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400"/>
              <a:t>Error</a:t>
            </a:r>
            <a:endParaRPr lang="en-US" sz="2400" dirty="0"/>
          </a:p>
        </p:txBody>
      </p:sp>
      <p:sp>
        <p:nvSpPr>
          <p:cNvPr id="16" name="Right Arrow 15"/>
          <p:cNvSpPr/>
          <p:nvPr/>
        </p:nvSpPr>
        <p:spPr>
          <a:xfrm>
            <a:off x="9617677" y="4889173"/>
            <a:ext cx="253639" cy="11642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grpSp>
        <p:nvGrpSpPr>
          <p:cNvPr id="17" name="Group 16"/>
          <p:cNvGrpSpPr/>
          <p:nvPr/>
        </p:nvGrpSpPr>
        <p:grpSpPr>
          <a:xfrm>
            <a:off x="5326629" y="923030"/>
            <a:ext cx="6516570" cy="3134907"/>
            <a:chOff x="927817" y="2337986"/>
            <a:chExt cx="6516570" cy="3134907"/>
          </a:xfrm>
        </p:grpSpPr>
        <p:sp>
          <p:nvSpPr>
            <p:cNvPr id="18" name="Freeform 17"/>
            <p:cNvSpPr/>
            <p:nvPr/>
          </p:nvSpPr>
          <p:spPr>
            <a:xfrm>
              <a:off x="927817" y="2337986"/>
              <a:ext cx="6516570" cy="3134907"/>
            </a:xfrm>
            <a:custGeom>
              <a:avLst/>
              <a:gdLst>
                <a:gd name="connsiteX0" fmla="*/ 0 w 5596467"/>
                <a:gd name="connsiteY0" fmla="*/ 0 h 2861734"/>
                <a:gd name="connsiteX1" fmla="*/ 5596467 w 5596467"/>
                <a:gd name="connsiteY1" fmla="*/ 2861734 h 2861734"/>
                <a:gd name="connsiteX0" fmla="*/ 0 w 5655733"/>
                <a:gd name="connsiteY0" fmla="*/ 0 h 2929468"/>
                <a:gd name="connsiteX1" fmla="*/ 5655733 w 5655733"/>
                <a:gd name="connsiteY1" fmla="*/ 2929468 h 2929468"/>
                <a:gd name="connsiteX0" fmla="*/ 0 w 5655733"/>
                <a:gd name="connsiteY0" fmla="*/ 0 h 2929468"/>
                <a:gd name="connsiteX1" fmla="*/ 5655733 w 5655733"/>
                <a:gd name="connsiteY1" fmla="*/ 2929468 h 2929468"/>
                <a:gd name="connsiteX0" fmla="*/ 0 w 5655733"/>
                <a:gd name="connsiteY0" fmla="*/ 0 h 2929468"/>
                <a:gd name="connsiteX1" fmla="*/ 5655733 w 5655733"/>
                <a:gd name="connsiteY1" fmla="*/ 2929468 h 2929468"/>
                <a:gd name="connsiteX0" fmla="*/ 0 w 5655733"/>
                <a:gd name="connsiteY0" fmla="*/ 0 h 2929468"/>
                <a:gd name="connsiteX1" fmla="*/ 5655733 w 5655733"/>
                <a:gd name="connsiteY1" fmla="*/ 2929468 h 2929468"/>
                <a:gd name="connsiteX0" fmla="*/ 0 w 5655733"/>
                <a:gd name="connsiteY0" fmla="*/ 0 h 2929468"/>
                <a:gd name="connsiteX1" fmla="*/ 5655733 w 5655733"/>
                <a:gd name="connsiteY1" fmla="*/ 2929468 h 2929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55733" h="2929468">
                  <a:moveTo>
                    <a:pt x="0" y="0"/>
                  </a:moveTo>
                  <a:cubicBezTo>
                    <a:pt x="818445" y="1780822"/>
                    <a:pt x="2983089" y="2782712"/>
                    <a:pt x="5655733" y="2929468"/>
                  </a:cubicBezTo>
                </a:path>
              </a:pathLst>
            </a:custGeom>
            <a:ln w="44450">
              <a:solidFill>
                <a:schemeClr val="accent5"/>
              </a:solidFill>
              <a:tailEnd type="stealth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9" name="TextBox 18"/>
            <p:cNvSpPr txBox="1"/>
            <p:nvPr/>
          </p:nvSpPr>
          <p:spPr>
            <a:xfrm rot="521122">
              <a:off x="5429235" y="4817284"/>
              <a:ext cx="1786066" cy="523220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accent5"/>
                  </a:solidFill>
                </a:rPr>
                <a:t>Variance</a:t>
              </a:r>
              <a:endParaRPr lang="en-US" sz="2800" b="1" baseline="30000" dirty="0">
                <a:solidFill>
                  <a:schemeClr val="accent4"/>
                </a:solidFill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5305113" y="221924"/>
            <a:ext cx="6516570" cy="1957071"/>
            <a:chOff x="906301" y="1959880"/>
            <a:chExt cx="6516570" cy="1957071"/>
          </a:xfrm>
        </p:grpSpPr>
        <p:sp>
          <p:nvSpPr>
            <p:cNvPr id="21" name="Freeform 20"/>
            <p:cNvSpPr/>
            <p:nvPr/>
          </p:nvSpPr>
          <p:spPr>
            <a:xfrm>
              <a:off x="906301" y="1959880"/>
              <a:ext cx="6516570" cy="1957071"/>
            </a:xfrm>
            <a:custGeom>
              <a:avLst/>
              <a:gdLst>
                <a:gd name="connsiteX0" fmla="*/ 0 w 5342466"/>
                <a:gd name="connsiteY0" fmla="*/ 0 h 1862695"/>
                <a:gd name="connsiteX1" fmla="*/ 2599266 w 5342466"/>
                <a:gd name="connsiteY1" fmla="*/ 1862666 h 1862695"/>
                <a:gd name="connsiteX2" fmla="*/ 5342466 w 5342466"/>
                <a:gd name="connsiteY2" fmla="*/ 50800 h 1862695"/>
                <a:gd name="connsiteX0" fmla="*/ 0 w 5342466"/>
                <a:gd name="connsiteY0" fmla="*/ 0 h 1744164"/>
                <a:gd name="connsiteX1" fmla="*/ 2775216 w 5342466"/>
                <a:gd name="connsiteY1" fmla="*/ 1744133 h 1744164"/>
                <a:gd name="connsiteX2" fmla="*/ 5342466 w 5342466"/>
                <a:gd name="connsiteY2" fmla="*/ 50800 h 1744164"/>
                <a:gd name="connsiteX0" fmla="*/ 0 w 5342466"/>
                <a:gd name="connsiteY0" fmla="*/ 0 h 1744257"/>
                <a:gd name="connsiteX1" fmla="*/ 2775216 w 5342466"/>
                <a:gd name="connsiteY1" fmla="*/ 1744133 h 1744257"/>
                <a:gd name="connsiteX2" fmla="*/ 5342466 w 5342466"/>
                <a:gd name="connsiteY2" fmla="*/ 50800 h 1744257"/>
                <a:gd name="connsiteX0" fmla="*/ 0 w 5230498"/>
                <a:gd name="connsiteY0" fmla="*/ 42333 h 1786510"/>
                <a:gd name="connsiteX1" fmla="*/ 2775216 w 5230498"/>
                <a:gd name="connsiteY1" fmla="*/ 1786466 h 1786510"/>
                <a:gd name="connsiteX2" fmla="*/ 5230498 w 5230498"/>
                <a:gd name="connsiteY2" fmla="*/ 0 h 1786510"/>
                <a:gd name="connsiteX0" fmla="*/ 0 w 5214502"/>
                <a:gd name="connsiteY0" fmla="*/ 0 h 1828819"/>
                <a:gd name="connsiteX1" fmla="*/ 2759220 w 5214502"/>
                <a:gd name="connsiteY1" fmla="*/ 1828799 h 1828819"/>
                <a:gd name="connsiteX2" fmla="*/ 5214502 w 5214502"/>
                <a:gd name="connsiteY2" fmla="*/ 42333 h 1828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214502" h="1828819">
                  <a:moveTo>
                    <a:pt x="0" y="0"/>
                  </a:moveTo>
                  <a:cubicBezTo>
                    <a:pt x="854427" y="927099"/>
                    <a:pt x="1890136" y="1821743"/>
                    <a:pt x="2759220" y="1828799"/>
                  </a:cubicBezTo>
                  <a:cubicBezTo>
                    <a:pt x="3628304" y="1835855"/>
                    <a:pt x="5214502" y="42333"/>
                    <a:pt x="5214502" y="42333"/>
                  </a:cubicBezTo>
                </a:path>
              </a:pathLst>
            </a:custGeom>
            <a:ln w="34925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2" name="TextBox 21"/>
            <p:cNvSpPr txBox="1"/>
            <p:nvPr/>
          </p:nvSpPr>
          <p:spPr>
            <a:xfrm rot="19395246">
              <a:off x="5208281" y="2589260"/>
              <a:ext cx="1681871" cy="523220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2800" b="1" dirty="0"/>
                <a:t>Test Error</a:t>
              </a: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5326629" y="923030"/>
            <a:ext cx="6516570" cy="3134907"/>
            <a:chOff x="927817" y="2337986"/>
            <a:chExt cx="6516570" cy="3134907"/>
          </a:xfrm>
        </p:grpSpPr>
        <p:sp>
          <p:nvSpPr>
            <p:cNvPr id="24" name="Freeform 23"/>
            <p:cNvSpPr/>
            <p:nvPr/>
          </p:nvSpPr>
          <p:spPr>
            <a:xfrm flipH="1">
              <a:off x="927817" y="2337986"/>
              <a:ext cx="6516570" cy="3134907"/>
            </a:xfrm>
            <a:custGeom>
              <a:avLst/>
              <a:gdLst>
                <a:gd name="connsiteX0" fmla="*/ 0 w 5596467"/>
                <a:gd name="connsiteY0" fmla="*/ 0 h 2861734"/>
                <a:gd name="connsiteX1" fmla="*/ 5596467 w 5596467"/>
                <a:gd name="connsiteY1" fmla="*/ 2861734 h 2861734"/>
                <a:gd name="connsiteX0" fmla="*/ 0 w 5655733"/>
                <a:gd name="connsiteY0" fmla="*/ 0 h 2929468"/>
                <a:gd name="connsiteX1" fmla="*/ 5655733 w 5655733"/>
                <a:gd name="connsiteY1" fmla="*/ 2929468 h 2929468"/>
                <a:gd name="connsiteX0" fmla="*/ 0 w 5655733"/>
                <a:gd name="connsiteY0" fmla="*/ 0 h 2929468"/>
                <a:gd name="connsiteX1" fmla="*/ 5655733 w 5655733"/>
                <a:gd name="connsiteY1" fmla="*/ 2929468 h 2929468"/>
                <a:gd name="connsiteX0" fmla="*/ 0 w 5655733"/>
                <a:gd name="connsiteY0" fmla="*/ 0 h 2929468"/>
                <a:gd name="connsiteX1" fmla="*/ 5655733 w 5655733"/>
                <a:gd name="connsiteY1" fmla="*/ 2929468 h 2929468"/>
                <a:gd name="connsiteX0" fmla="*/ 0 w 5655733"/>
                <a:gd name="connsiteY0" fmla="*/ 0 h 2929468"/>
                <a:gd name="connsiteX1" fmla="*/ 5655733 w 5655733"/>
                <a:gd name="connsiteY1" fmla="*/ 2929468 h 2929468"/>
                <a:gd name="connsiteX0" fmla="*/ 0 w 5655733"/>
                <a:gd name="connsiteY0" fmla="*/ 0 h 2929468"/>
                <a:gd name="connsiteX1" fmla="*/ 5655733 w 5655733"/>
                <a:gd name="connsiteY1" fmla="*/ 2929468 h 2929468"/>
                <a:gd name="connsiteX0" fmla="*/ 0 w 5655733"/>
                <a:gd name="connsiteY0" fmla="*/ 0 h 2929468"/>
                <a:gd name="connsiteX1" fmla="*/ 5655733 w 5655733"/>
                <a:gd name="connsiteY1" fmla="*/ 2929468 h 2929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55733" h="2929468">
                  <a:moveTo>
                    <a:pt x="0" y="0"/>
                  </a:moveTo>
                  <a:cubicBezTo>
                    <a:pt x="1038578" y="2153355"/>
                    <a:pt x="2983089" y="2782712"/>
                    <a:pt x="5655733" y="2929468"/>
                  </a:cubicBezTo>
                </a:path>
              </a:pathLst>
            </a:custGeom>
            <a:ln w="44450">
              <a:solidFill>
                <a:schemeClr val="accent4"/>
              </a:solidFill>
              <a:headEnd type="stealth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5" name="TextBox 24"/>
            <p:cNvSpPr txBox="1"/>
            <p:nvPr/>
          </p:nvSpPr>
          <p:spPr>
            <a:xfrm rot="19183017">
              <a:off x="5469223" y="3364903"/>
              <a:ext cx="1282723" cy="523220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accent4"/>
                  </a:solidFill>
                </a:rPr>
                <a:t>(Bias)</a:t>
              </a:r>
              <a:r>
                <a:rPr lang="en-US" sz="2800" b="1" baseline="30000" dirty="0">
                  <a:solidFill>
                    <a:schemeClr val="accent4"/>
                  </a:solidFill>
                </a:rPr>
                <a:t>2</a:t>
              </a: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8333395" y="231282"/>
            <a:ext cx="389988" cy="4429292"/>
            <a:chOff x="3934583" y="1646238"/>
            <a:chExt cx="389988" cy="4429292"/>
          </a:xfrm>
        </p:grpSpPr>
        <p:cxnSp>
          <p:nvCxnSpPr>
            <p:cNvPr id="27" name="Straight Connector 26"/>
            <p:cNvCxnSpPr/>
            <p:nvPr/>
          </p:nvCxnSpPr>
          <p:spPr>
            <a:xfrm>
              <a:off x="4324571" y="1646238"/>
              <a:ext cx="0" cy="4429292"/>
            </a:xfrm>
            <a:prstGeom prst="line">
              <a:avLst/>
            </a:prstGeom>
            <a:ln w="41275">
              <a:solidFill>
                <a:schemeClr val="accent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 rot="16200000">
              <a:off x="3214995" y="2415290"/>
              <a:ext cx="1808508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Optimal Value</a:t>
              </a: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5302993" y="376492"/>
            <a:ext cx="6516570" cy="1957071"/>
            <a:chOff x="5149820" y="983627"/>
            <a:chExt cx="6516570" cy="1957071"/>
          </a:xfrm>
        </p:grpSpPr>
        <p:sp>
          <p:nvSpPr>
            <p:cNvPr id="33" name="TextBox 32"/>
            <p:cNvSpPr txBox="1"/>
            <p:nvPr/>
          </p:nvSpPr>
          <p:spPr>
            <a:xfrm rot="1844423">
              <a:off x="5291618" y="2029350"/>
              <a:ext cx="2987321" cy="481512"/>
            </a:xfrm>
            <a:prstGeom prst="rect">
              <a:avLst/>
            </a:prstGeom>
          </p:spPr>
          <p:txBody>
            <a:bodyPr wrap="none" rtlCol="0">
              <a:prstTxWarp prst="textArchDown">
                <a:avLst>
                  <a:gd name="adj" fmla="val 351968"/>
                </a:avLst>
              </a:prstTxWarp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7030A0"/>
                  </a:solidFill>
                </a:rPr>
                <a:t>Validation Error</a:t>
              </a:r>
            </a:p>
          </p:txBody>
        </p:sp>
        <p:sp>
          <p:nvSpPr>
            <p:cNvPr id="36" name="Freeform 35"/>
            <p:cNvSpPr/>
            <p:nvPr/>
          </p:nvSpPr>
          <p:spPr>
            <a:xfrm>
              <a:off x="5149820" y="983627"/>
              <a:ext cx="6516570" cy="1957071"/>
            </a:xfrm>
            <a:custGeom>
              <a:avLst/>
              <a:gdLst>
                <a:gd name="connsiteX0" fmla="*/ 0 w 5342466"/>
                <a:gd name="connsiteY0" fmla="*/ 0 h 1862695"/>
                <a:gd name="connsiteX1" fmla="*/ 2599266 w 5342466"/>
                <a:gd name="connsiteY1" fmla="*/ 1862666 h 1862695"/>
                <a:gd name="connsiteX2" fmla="*/ 5342466 w 5342466"/>
                <a:gd name="connsiteY2" fmla="*/ 50800 h 1862695"/>
                <a:gd name="connsiteX0" fmla="*/ 0 w 5342466"/>
                <a:gd name="connsiteY0" fmla="*/ 0 h 1744164"/>
                <a:gd name="connsiteX1" fmla="*/ 2775216 w 5342466"/>
                <a:gd name="connsiteY1" fmla="*/ 1744133 h 1744164"/>
                <a:gd name="connsiteX2" fmla="*/ 5342466 w 5342466"/>
                <a:gd name="connsiteY2" fmla="*/ 50800 h 1744164"/>
                <a:gd name="connsiteX0" fmla="*/ 0 w 5342466"/>
                <a:gd name="connsiteY0" fmla="*/ 0 h 1744257"/>
                <a:gd name="connsiteX1" fmla="*/ 2775216 w 5342466"/>
                <a:gd name="connsiteY1" fmla="*/ 1744133 h 1744257"/>
                <a:gd name="connsiteX2" fmla="*/ 5342466 w 5342466"/>
                <a:gd name="connsiteY2" fmla="*/ 50800 h 1744257"/>
                <a:gd name="connsiteX0" fmla="*/ 0 w 5230498"/>
                <a:gd name="connsiteY0" fmla="*/ 42333 h 1786510"/>
                <a:gd name="connsiteX1" fmla="*/ 2775216 w 5230498"/>
                <a:gd name="connsiteY1" fmla="*/ 1786466 h 1786510"/>
                <a:gd name="connsiteX2" fmla="*/ 5230498 w 5230498"/>
                <a:gd name="connsiteY2" fmla="*/ 0 h 1786510"/>
                <a:gd name="connsiteX0" fmla="*/ 0 w 5214502"/>
                <a:gd name="connsiteY0" fmla="*/ 0 h 1828819"/>
                <a:gd name="connsiteX1" fmla="*/ 2759220 w 5214502"/>
                <a:gd name="connsiteY1" fmla="*/ 1828799 h 1828819"/>
                <a:gd name="connsiteX2" fmla="*/ 5214502 w 5214502"/>
                <a:gd name="connsiteY2" fmla="*/ 42333 h 1828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214502" h="1828819">
                  <a:moveTo>
                    <a:pt x="0" y="0"/>
                  </a:moveTo>
                  <a:cubicBezTo>
                    <a:pt x="854427" y="927099"/>
                    <a:pt x="1890136" y="1821743"/>
                    <a:pt x="2759220" y="1828799"/>
                  </a:cubicBezTo>
                  <a:cubicBezTo>
                    <a:pt x="3628304" y="1835855"/>
                    <a:pt x="5214502" y="42333"/>
                    <a:pt x="5214502" y="42333"/>
                  </a:cubicBezTo>
                </a:path>
              </a:pathLst>
            </a:custGeom>
            <a:ln w="34925">
              <a:solidFill>
                <a:srgbClr val="7030A0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783499" y="2573033"/>
            <a:ext cx="3012062" cy="1077218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3200" dirty="0"/>
              <a:t>How do </a:t>
            </a:r>
            <a:r>
              <a:rPr lang="en-US" sz="3200"/>
              <a:t>we determine 𝜆?</a:t>
            </a:r>
            <a:endParaRPr lang="en-US" sz="32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402" y="1825646"/>
            <a:ext cx="3544764" cy="2678074"/>
          </a:xfrm>
          <a:prstGeom prst="rect">
            <a:avLst/>
          </a:prstGeom>
        </p:spPr>
      </p:pic>
      <p:sp>
        <p:nvSpPr>
          <p:cNvPr id="40" name="Rectangle 39"/>
          <p:cNvSpPr/>
          <p:nvPr/>
        </p:nvSpPr>
        <p:spPr>
          <a:xfrm>
            <a:off x="313678" y="6131830"/>
            <a:ext cx="6963766" cy="4801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lvl="0" indent="-442913" defTabSz="914377">
              <a:lnSpc>
                <a:spcPct val="90000"/>
              </a:lnSpc>
              <a:spcBef>
                <a:spcPts val="2200"/>
              </a:spcBef>
              <a:buClr>
                <a:srgbClr val="000000"/>
              </a:buClr>
              <a:buSzPct val="100000"/>
              <a:buFont typeface="Wingdings" charset="2"/>
              <a:buChar char="Ø"/>
            </a:pPr>
            <a:r>
              <a:rPr lang="en-US" sz="2800" dirty="0">
                <a:solidFill>
                  <a:srgbClr val="000000"/>
                </a:solidFill>
                <a:ea typeface="Helvetica Neue Light" charset="0"/>
                <a:cs typeface="Helvetica Neue Light" charset="0"/>
                <a:sym typeface="Wingdings"/>
              </a:rPr>
              <a:t>Determined through cross validation</a:t>
            </a:r>
            <a:endParaRPr lang="en-US" sz="2800" dirty="0">
              <a:solidFill>
                <a:srgbClr val="000000"/>
              </a:solidFill>
              <a:ea typeface="Helvetica Neue Light" charset="0"/>
              <a:cs typeface="Helvetica Neue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4919889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1_Office Theme">
  <a:themeElements>
    <a:clrScheme name="Custom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D9615F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ppt/theme/theme2.xml><?xml version="1.0" encoding="utf-8"?>
<a:theme xmlns:a="http://schemas.openxmlformats.org/drawingml/2006/main" name="Custom Theme">
  <a:themeElements>
    <a:clrScheme name="Paper">
      <a:dk1>
        <a:sysClr val="windowText" lastClr="000000"/>
      </a:dk1>
      <a:lt1>
        <a:sysClr val="window" lastClr="FFFFFF"/>
      </a:lt1>
      <a:dk2>
        <a:srgbClr val="444D26"/>
      </a:dk2>
      <a:lt2>
        <a:srgbClr val="FEFAC9"/>
      </a:lt2>
      <a:accent1>
        <a:srgbClr val="A5B592"/>
      </a:accent1>
      <a:accent2>
        <a:srgbClr val="F3A447"/>
      </a:accent2>
      <a:accent3>
        <a:srgbClr val="E7BC29"/>
      </a:accent3>
      <a:accent4>
        <a:srgbClr val="D092A7"/>
      </a:accent4>
      <a:accent5>
        <a:srgbClr val="9C85C0"/>
      </a:accent5>
      <a:accent6>
        <a:srgbClr val="809EC2"/>
      </a:accent6>
      <a:hlink>
        <a:srgbClr val="8E58B6"/>
      </a:hlink>
      <a:folHlink>
        <a:srgbClr val="7F6F6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ecture 11 — Join" id="{AD498554-4B14-8A4F-91BB-B3B06F5B68A8}" vid="{A58C0276-1026-FB43-8E92-B6A58B7285FC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53564</TotalTime>
  <Words>2789</Words>
  <Application>Microsoft Macintosh PowerPoint</Application>
  <PresentationFormat>Widescreen</PresentationFormat>
  <Paragraphs>763</Paragraphs>
  <Slides>88</Slides>
  <Notes>24</Notes>
  <HiddenSlides>1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88</vt:i4>
      </vt:variant>
    </vt:vector>
  </HeadingPairs>
  <TitlesOfParts>
    <vt:vector size="102" baseType="lpstr">
      <vt:lpstr>Arial</vt:lpstr>
      <vt:lpstr>Calibri</vt:lpstr>
      <vt:lpstr>Century Gothic</vt:lpstr>
      <vt:lpstr>Consolas</vt:lpstr>
      <vt:lpstr>Courier New</vt:lpstr>
      <vt:lpstr>Helvetica Neue</vt:lpstr>
      <vt:lpstr>Helvetica Neue Condensed Black</vt:lpstr>
      <vt:lpstr>Helvetica Neue Light</vt:lpstr>
      <vt:lpstr>Mangal</vt:lpstr>
      <vt:lpstr>Monaco</vt:lpstr>
      <vt:lpstr>Times</vt:lpstr>
      <vt:lpstr>Wingdings</vt:lpstr>
      <vt:lpstr>1_Office Theme</vt:lpstr>
      <vt:lpstr>Custom Theme</vt:lpstr>
      <vt:lpstr>Classification &amp; Logistic Regression &amp; maybe deep learning</vt:lpstr>
      <vt:lpstr>Previously…</vt:lpstr>
      <vt:lpstr>Recipe for Successful Generalization</vt:lpstr>
      <vt:lpstr>Training vs Test Error</vt:lpstr>
      <vt:lpstr>Generalization: The Train-Test Split</vt:lpstr>
      <vt:lpstr>Generalization: Validation Split</vt:lpstr>
      <vt:lpstr>Regularized Loss Minimization</vt:lpstr>
      <vt:lpstr>PowerPoint Presentation</vt:lpstr>
      <vt:lpstr>Determining the Optimal 𝜆 </vt:lpstr>
      <vt:lpstr>Using Scikit-Learn for Regularized Regression</vt:lpstr>
      <vt:lpstr>Standardization and the Intercept Term</vt:lpstr>
      <vt:lpstr>Regularization and High-Dimensional Data</vt:lpstr>
      <vt:lpstr>Today Classification</vt:lpstr>
      <vt:lpstr>So far ….</vt:lpstr>
      <vt:lpstr>Classification</vt:lpstr>
      <vt:lpstr>Taxonomy of Machine Learning</vt:lpstr>
      <vt:lpstr>Kinds of Classification </vt:lpstr>
      <vt:lpstr>Classification</vt:lpstr>
      <vt:lpstr>Python Demo</vt:lpstr>
      <vt:lpstr>Classification</vt:lpstr>
      <vt:lpstr>Classification</vt:lpstr>
      <vt:lpstr>Defining a New Model for Classification</vt:lpstr>
      <vt:lpstr>Logistic Regression</vt:lpstr>
      <vt:lpstr>Logistic Regression</vt:lpstr>
      <vt:lpstr>Logistic Regression</vt:lpstr>
      <vt:lpstr>Python Demo</vt:lpstr>
      <vt:lpstr>The Logistic Regression Model</vt:lpstr>
      <vt:lpstr>Defining the Loss</vt:lpstr>
      <vt:lpstr>Could we use the Squared Loss</vt:lpstr>
      <vt:lpstr>Could we use the Squared Loss</vt:lpstr>
      <vt:lpstr>Defining the  Cross Entropy Loss</vt:lpstr>
      <vt:lpstr>Loss Function</vt:lpstr>
      <vt:lpstr>Kullback–Leibler (KL) Divergence</vt:lpstr>
      <vt:lpstr>Loss Function</vt:lpstr>
      <vt:lpstr>Loss Function</vt:lpstr>
      <vt:lpstr>Loss Function</vt:lpstr>
      <vt:lpstr>Loss Function</vt:lpstr>
      <vt:lpstr>Loss Function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Loss for Logistic Regression</vt:lpstr>
      <vt:lpstr>Convexity Using Pictures</vt:lpstr>
      <vt:lpstr>PowerPoint Presentation</vt:lpstr>
      <vt:lpstr>PowerPoint Presentation</vt:lpstr>
      <vt:lpstr>PowerPoint Presentation</vt:lpstr>
      <vt:lpstr>PowerPoint Presentation</vt:lpstr>
      <vt:lpstr>Linearly Separable Data</vt:lpstr>
      <vt:lpstr>Adding Regularization to  Logistic Regression</vt:lpstr>
      <vt:lpstr>Minimize the Loss</vt:lpstr>
      <vt:lpstr>Logistic Loss Function</vt:lpstr>
      <vt:lpstr>Logistic Loss Function</vt:lpstr>
      <vt:lpstr>Logistic Loss Function</vt:lpstr>
      <vt:lpstr>Logistic Loss Function</vt:lpstr>
      <vt:lpstr>Logistic Loss Function</vt:lpstr>
      <vt:lpstr>The Gradient Descent Algorithm</vt:lpstr>
      <vt:lpstr>Gradient Descent for Logistic Regression</vt:lpstr>
      <vt:lpstr>Stochastic Gradient Descent</vt:lpstr>
      <vt:lpstr>Stochastic Gradient Descent</vt:lpstr>
      <vt:lpstr>Stochastic Gradient Descent</vt:lpstr>
      <vt:lpstr>PowerPoint Presentation</vt:lpstr>
      <vt:lpstr>Python Demo!</vt:lpstr>
      <vt:lpstr>Multiclass (more than 2) Classification</vt:lpstr>
      <vt:lpstr>Multiclass (more than 2) Classification</vt:lpstr>
      <vt:lpstr>Multiclass (more than 2) Classification</vt:lpstr>
      <vt:lpstr>Multiclass (more than 2) Classification</vt:lpstr>
      <vt:lpstr>Multiclass (more than 2) Classification</vt:lpstr>
      <vt:lpstr>Multiclass (more than 2) Classification</vt:lpstr>
      <vt:lpstr>Multiclass (more than 2) Classification</vt:lpstr>
      <vt:lpstr>Python Demo!</vt:lpstr>
      <vt:lpstr>PowerPoint Presentation</vt:lpstr>
      <vt:lpstr>Logistic Regression as a “Neuron”</vt:lpstr>
      <vt:lpstr>Logistic Regression: Strengths and Limitations</vt:lpstr>
      <vt:lpstr>Feature Engineering</vt:lpstr>
      <vt:lpstr>Composition Linear Models and  Nonlinearities</vt:lpstr>
      <vt:lpstr>Composition Linear Models and  Nonlinearities</vt:lpstr>
      <vt:lpstr>Neural Networks</vt:lpstr>
      <vt:lpstr>Deep Learning Many hidden layers …</vt:lpstr>
      <vt:lpstr>Convolutional Neural Networks: Exploiting Spatial Sparsity</vt:lpstr>
      <vt:lpstr>Example: AlexNet (Krizhevsky et al., NIPS 2012)</vt:lpstr>
      <vt:lpstr>Improvement on ImageNet Benchmark</vt:lpstr>
      <vt:lpstr>Recurrent Neural Networks: Modeling Sequence Structure</vt:lpstr>
      <vt:lpstr>Improvements in Machine Translation &amp; Automatic Speech Recognition</vt:lpstr>
      <vt:lpstr>State of the art in Text to Speech (TTS)</vt:lpstr>
      <vt:lpstr>Interested in Deep Learning?</vt:lpstr>
      <vt:lpstr>PowerPoint Presentation</vt:lpstr>
    </vt:vector>
  </TitlesOfParts>
  <Company/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Low-Latency Online Prediction Serving System</dc:title>
  <dc:creator>Joseph Gonzalez</dc:creator>
  <cp:lastModifiedBy>Joseph Gonzalez</cp:lastModifiedBy>
  <cp:revision>1269</cp:revision>
  <cp:lastPrinted>2018-03-22T15:26:46Z</cp:lastPrinted>
  <dcterms:created xsi:type="dcterms:W3CDTF">2016-06-11T00:34:45Z</dcterms:created>
  <dcterms:modified xsi:type="dcterms:W3CDTF">2018-04-03T17:29:03Z</dcterms:modified>
</cp:coreProperties>
</file>